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508" r:id="rId2"/>
    <p:sldId id="3537" r:id="rId3"/>
    <p:sldId id="3719" r:id="rId4"/>
    <p:sldId id="3745" r:id="rId5"/>
    <p:sldId id="3573" r:id="rId6"/>
    <p:sldId id="3598" r:id="rId7"/>
    <p:sldId id="3640" r:id="rId8"/>
    <p:sldId id="3734" r:id="rId9"/>
    <p:sldId id="3798" r:id="rId10"/>
    <p:sldId id="3799" r:id="rId11"/>
    <p:sldId id="3800" r:id="rId12"/>
    <p:sldId id="3801" r:id="rId13"/>
    <p:sldId id="3794" r:id="rId14"/>
    <p:sldId id="3436" r:id="rId15"/>
    <p:sldId id="3553" r:id="rId16"/>
    <p:sldId id="3561" r:id="rId17"/>
    <p:sldId id="3785" r:id="rId18"/>
    <p:sldId id="3733" r:id="rId19"/>
    <p:sldId id="3790" r:id="rId20"/>
    <p:sldId id="3791" r:id="rId21"/>
    <p:sldId id="3792" r:id="rId22"/>
    <p:sldId id="3793" r:id="rId23"/>
    <p:sldId id="3595" r:id="rId24"/>
    <p:sldId id="3786" r:id="rId25"/>
    <p:sldId id="3787" r:id="rId26"/>
    <p:sldId id="3789" r:id="rId27"/>
    <p:sldId id="3783" r:id="rId28"/>
    <p:sldId id="3784" r:id="rId29"/>
    <p:sldId id="3778" r:id="rId30"/>
    <p:sldId id="3796" r:id="rId31"/>
    <p:sldId id="3802" r:id="rId32"/>
    <p:sldId id="3803" r:id="rId33"/>
    <p:sldId id="3797" r:id="rId34"/>
    <p:sldId id="3804" r:id="rId35"/>
    <p:sldId id="3805" r:id="rId36"/>
    <p:sldId id="3795" r:id="rId37"/>
    <p:sldId id="3588" r:id="rId38"/>
    <p:sldId id="566" r:id="rId39"/>
    <p:sldId id="3809" r:id="rId40"/>
    <p:sldId id="3810" r:id="rId41"/>
    <p:sldId id="3807" r:id="rId42"/>
    <p:sldId id="3808" r:id="rId43"/>
    <p:sldId id="3806"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johnson@profundcom.net" initials="v" lastIdx="21" clrIdx="0">
    <p:extLst>
      <p:ext uri="{19B8F6BF-5375-455C-9EA6-DF929625EA0E}">
        <p15:presenceInfo xmlns:p15="http://schemas.microsoft.com/office/powerpoint/2012/main" userId="d51630f4a88adc4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021"/>
    <a:srgbClr val="BFE0F4"/>
    <a:srgbClr val="26237A"/>
    <a:srgbClr val="D9D9D9"/>
    <a:srgbClr val="548254"/>
    <a:srgbClr val="F5F5F5"/>
    <a:srgbClr val="F6F6FA"/>
    <a:srgbClr val="FFC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6229" autoAdjust="0"/>
  </p:normalViewPr>
  <p:slideViewPr>
    <p:cSldViewPr snapToGrid="0">
      <p:cViewPr varScale="1">
        <p:scale>
          <a:sx n="30" d="100"/>
          <a:sy n="30" d="100"/>
        </p:scale>
        <p:origin x="1188" y="24"/>
      </p:cViewPr>
      <p:guideLst/>
    </p:cSldViewPr>
  </p:slideViewPr>
  <p:notesTextViewPr>
    <p:cViewPr>
      <p:scale>
        <a:sx n="3" d="2"/>
        <a:sy n="3" d="2"/>
      </p:scale>
      <p:origin x="0" y="0"/>
    </p:cViewPr>
  </p:notesTextViewPr>
  <p:notesViewPr>
    <p:cSldViewPr snapToGrid="0">
      <p:cViewPr varScale="1">
        <p:scale>
          <a:sx n="122" d="100"/>
          <a:sy n="122" d="100"/>
        </p:scale>
        <p:origin x="402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Sheet1!$B$1</c:f>
              <c:strCache>
                <c:ptCount val="1"/>
                <c:pt idx="0">
                  <c:v>Series 1</c:v>
                </c:pt>
              </c:strCache>
            </c:strRef>
          </c:tx>
          <c:spPr>
            <a:solidFill>
              <a:schemeClr val="accent1"/>
            </a:solidFill>
            <a:ln>
              <a:noFill/>
            </a:ln>
            <a:effectLst/>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32</c:v>
                </c:pt>
                <c:pt idx="1">
                  <c:v>24</c:v>
                </c:pt>
                <c:pt idx="2">
                  <c:v>28</c:v>
                </c:pt>
                <c:pt idx="3">
                  <c:v>12</c:v>
                </c:pt>
                <c:pt idx="4">
                  <c:v>15</c:v>
                </c:pt>
                <c:pt idx="5">
                  <c:v>24</c:v>
                </c:pt>
                <c:pt idx="6">
                  <c:v>32</c:v>
                </c:pt>
                <c:pt idx="7">
                  <c:v>24</c:v>
                </c:pt>
                <c:pt idx="8">
                  <c:v>28</c:v>
                </c:pt>
                <c:pt idx="9">
                  <c:v>12</c:v>
                </c:pt>
                <c:pt idx="10">
                  <c:v>15</c:v>
                </c:pt>
                <c:pt idx="11">
                  <c:v>24</c:v>
                </c:pt>
              </c:numCache>
            </c:numRef>
          </c:val>
          <c:extLst>
            <c:ext xmlns:c16="http://schemas.microsoft.com/office/drawing/2014/chart" uri="{C3380CC4-5D6E-409C-BE32-E72D297353CC}">
              <c16:uniqueId val="{00000000-9C8A-439A-8E14-13DD57ACED8E}"/>
            </c:ext>
          </c:extLst>
        </c:ser>
        <c:ser>
          <c:idx val="1"/>
          <c:order val="1"/>
          <c:tx>
            <c:strRef>
              <c:f>Sheet1!$C$1</c:f>
              <c:strCache>
                <c:ptCount val="1"/>
                <c:pt idx="0">
                  <c:v>Series 2</c:v>
                </c:pt>
              </c:strCache>
            </c:strRef>
          </c:tx>
          <c:spPr>
            <a:solidFill>
              <a:srgbClr val="FFCC02"/>
            </a:solidFill>
            <a:ln>
              <a:noFill/>
            </a:ln>
            <a:effectLst/>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0</c:v>
                </c:pt>
                <c:pt idx="1">
                  <c:v>0</c:v>
                </c:pt>
                <c:pt idx="2">
                  <c:v>24</c:v>
                </c:pt>
                <c:pt idx="3">
                  <c:v>21</c:v>
                </c:pt>
                <c:pt idx="4">
                  <c:v>28</c:v>
                </c:pt>
                <c:pt idx="5">
                  <c:v>15</c:v>
                </c:pt>
                <c:pt idx="6">
                  <c:v>12</c:v>
                </c:pt>
                <c:pt idx="7">
                  <c:v>15</c:v>
                </c:pt>
                <c:pt idx="8">
                  <c:v>12</c:v>
                </c:pt>
                <c:pt idx="9">
                  <c:v>21</c:v>
                </c:pt>
                <c:pt idx="10">
                  <c:v>28</c:v>
                </c:pt>
                <c:pt idx="11">
                  <c:v>15</c:v>
                </c:pt>
              </c:numCache>
            </c:numRef>
          </c:val>
          <c:extLst>
            <c:ext xmlns:c16="http://schemas.microsoft.com/office/drawing/2014/chart" uri="{C3380CC4-5D6E-409C-BE32-E72D297353CC}">
              <c16:uniqueId val="{00000001-9C8A-439A-8E14-13DD57ACED8E}"/>
            </c:ext>
          </c:extLst>
        </c:ser>
        <c:ser>
          <c:idx val="2"/>
          <c:order val="2"/>
          <c:tx>
            <c:strRef>
              <c:f>Sheet1!$D$1</c:f>
              <c:strCache>
                <c:ptCount val="1"/>
                <c:pt idx="0">
                  <c:v>Series 3</c:v>
                </c:pt>
              </c:strCache>
            </c:strRef>
          </c:tx>
          <c:spPr>
            <a:solidFill>
              <a:srgbClr val="548254"/>
            </a:solidFill>
            <a:ln>
              <a:noFill/>
            </a:ln>
            <a:effectLst/>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Sheet1!$D$2:$D$13</c:f>
              <c:numCache>
                <c:formatCode>General</c:formatCode>
                <c:ptCount val="12"/>
                <c:pt idx="0">
                  <c:v>0</c:v>
                </c:pt>
                <c:pt idx="1">
                  <c:v>0</c:v>
                </c:pt>
                <c:pt idx="2">
                  <c:v>0</c:v>
                </c:pt>
                <c:pt idx="3">
                  <c:v>0</c:v>
                </c:pt>
                <c:pt idx="4">
                  <c:v>24</c:v>
                </c:pt>
                <c:pt idx="5">
                  <c:v>16</c:v>
                </c:pt>
                <c:pt idx="6">
                  <c:v>8</c:v>
                </c:pt>
                <c:pt idx="7">
                  <c:v>21</c:v>
                </c:pt>
                <c:pt idx="8">
                  <c:v>17</c:v>
                </c:pt>
                <c:pt idx="9">
                  <c:v>5</c:v>
                </c:pt>
                <c:pt idx="10">
                  <c:v>24</c:v>
                </c:pt>
                <c:pt idx="11">
                  <c:v>16</c:v>
                </c:pt>
              </c:numCache>
            </c:numRef>
          </c:val>
          <c:extLst>
            <c:ext xmlns:c16="http://schemas.microsoft.com/office/drawing/2014/chart" uri="{C3380CC4-5D6E-409C-BE32-E72D297353CC}">
              <c16:uniqueId val="{00000002-9C8A-439A-8E14-13DD57ACED8E}"/>
            </c:ext>
          </c:extLst>
        </c:ser>
        <c:ser>
          <c:idx val="3"/>
          <c:order val="3"/>
          <c:tx>
            <c:strRef>
              <c:f>Sheet1!$E$1</c:f>
              <c:strCache>
                <c:ptCount val="1"/>
                <c:pt idx="0">
                  <c:v>Series 4</c:v>
                </c:pt>
              </c:strCache>
            </c:strRef>
          </c:tx>
          <c:spPr>
            <a:solidFill>
              <a:srgbClr val="C00000"/>
            </a:solidFill>
            <a:ln>
              <a:noFill/>
            </a:ln>
            <a:effectLst/>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Sheet1!$E$2:$E$13</c:f>
              <c:numCache>
                <c:formatCode>General</c:formatCode>
                <c:ptCount val="12"/>
                <c:pt idx="0">
                  <c:v>0</c:v>
                </c:pt>
                <c:pt idx="1">
                  <c:v>0</c:v>
                </c:pt>
                <c:pt idx="2">
                  <c:v>0</c:v>
                </c:pt>
                <c:pt idx="3">
                  <c:v>0</c:v>
                </c:pt>
                <c:pt idx="4">
                  <c:v>0</c:v>
                </c:pt>
                <c:pt idx="5">
                  <c:v>0</c:v>
                </c:pt>
                <c:pt idx="6">
                  <c:v>0</c:v>
                </c:pt>
                <c:pt idx="7">
                  <c:v>0</c:v>
                </c:pt>
                <c:pt idx="8">
                  <c:v>18</c:v>
                </c:pt>
                <c:pt idx="9">
                  <c:v>23</c:v>
                </c:pt>
                <c:pt idx="10">
                  <c:v>10</c:v>
                </c:pt>
                <c:pt idx="11">
                  <c:v>24</c:v>
                </c:pt>
              </c:numCache>
            </c:numRef>
          </c:val>
          <c:extLst>
            <c:ext xmlns:c16="http://schemas.microsoft.com/office/drawing/2014/chart" uri="{C3380CC4-5D6E-409C-BE32-E72D297353CC}">
              <c16:uniqueId val="{00000003-9C8A-439A-8E14-13DD57ACED8E}"/>
            </c:ext>
          </c:extLst>
        </c:ser>
        <c:dLbls>
          <c:showLegendKey val="0"/>
          <c:showVal val="0"/>
          <c:showCatName val="0"/>
          <c:showSerName val="0"/>
          <c:showPercent val="0"/>
          <c:showBubbleSize val="0"/>
        </c:dLbls>
        <c:axId val="2087992223"/>
        <c:axId val="2086428495"/>
      </c:areaChart>
      <c:catAx>
        <c:axId val="20879922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2086428495"/>
        <c:crosses val="autoZero"/>
        <c:auto val="1"/>
        <c:lblAlgn val="ctr"/>
        <c:lblOffset val="100"/>
        <c:noMultiLvlLbl val="0"/>
      </c:catAx>
      <c:valAx>
        <c:axId val="208642849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200" b="0" i="0" u="none" strike="noStrike" kern="12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2087992223"/>
        <c:crosses val="autoZero"/>
        <c:crossBetween val="midCat"/>
      </c:valAx>
      <c:spPr>
        <a:noFill/>
        <a:ln w="25400">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1DE185-A9FD-4AFC-B022-4406C496C1CE}" type="datetimeFigureOut">
              <a:rPr lang="en-GB" smtClean="0"/>
              <a:t>28/06/2024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13CA67-5586-46C3-A5C9-BC0DC9F1DE6A}" type="slidenum">
              <a:rPr lang="en-GB" smtClean="0"/>
              <a:t>‹#›</a:t>
            </a:fld>
            <a:endParaRPr lang="en-GB"/>
          </a:p>
        </p:txBody>
      </p:sp>
    </p:spTree>
    <p:extLst>
      <p:ext uri="{BB962C8B-B14F-4D97-AF65-F5344CB8AC3E}">
        <p14:creationId xmlns:p14="http://schemas.microsoft.com/office/powerpoint/2010/main" val="1131544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xfrm>
            <a:off x="1143000" y="685800"/>
            <a:ext cx="4572000" cy="3429000"/>
          </a:xfrm>
          <a:prstGeom prst="rect">
            <a:avLst/>
          </a:prstGeom>
        </p:spPr>
        <p:txBody>
          <a:bodyPr/>
          <a:lstStyle/>
          <a:p>
            <a:endParaRPr/>
          </a:p>
        </p:txBody>
      </p:sp>
      <p:sp>
        <p:nvSpPr>
          <p:cNvPr id="66" name="Shape 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629456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168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info@johndoe.com?subject="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Blank">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in Master">
    <p:bg>
      <p:bgPr>
        <a:solidFill>
          <a:srgbClr val="D9D9D9"/>
        </a:solidFill>
        <a:effectLst/>
      </p:bgPr>
    </p:bg>
    <p:spTree>
      <p:nvGrpSpPr>
        <p:cNvPr id="1" name=""/>
        <p:cNvGrpSpPr/>
        <p:nvPr/>
      </p:nvGrpSpPr>
      <p:grpSpPr>
        <a:xfrm>
          <a:off x="0" y="0"/>
          <a:ext cx="0" cy="0"/>
          <a:chOff x="0" y="0"/>
          <a:chExt cx="0" cy="0"/>
        </a:xfrm>
      </p:grpSpPr>
      <p:sp>
        <p:nvSpPr>
          <p:cNvPr id="18" name="Shape 18"/>
          <p:cNvSpPr/>
          <p:nvPr/>
        </p:nvSpPr>
        <p:spPr>
          <a:xfrm>
            <a:off x="23007837" y="12687067"/>
            <a:ext cx="638586" cy="638585"/>
          </a:xfrm>
          <a:prstGeom prst="ellipse">
            <a:avLst/>
          </a:prstGeom>
          <a:solidFill>
            <a:srgbClr val="F27021"/>
          </a:solidFill>
          <a:ln w="25400">
            <a:solidFill>
              <a:srgbClr val="F27021"/>
            </a:solidFill>
            <a:miter lim="400000"/>
          </a:ln>
        </p:spPr>
        <p:txBody>
          <a:bodyPr lIns="50800" tIns="50800" rIns="50800" bIns="50800" anchor="ctr"/>
          <a:lstStyle/>
          <a:p>
            <a:pPr>
              <a:defRPr sz="3200">
                <a:solidFill>
                  <a:srgbClr val="FFFFFF"/>
                </a:solidFill>
              </a:defRPr>
            </a:pPr>
            <a:endParaRPr/>
          </a:p>
        </p:txBody>
      </p:sp>
      <p:sp>
        <p:nvSpPr>
          <p:cNvPr id="19" name="Shape 19"/>
          <p:cNvSpPr/>
          <p:nvPr/>
        </p:nvSpPr>
        <p:spPr>
          <a:xfrm>
            <a:off x="3595893" y="13022600"/>
            <a:ext cx="18851557" cy="1"/>
          </a:xfrm>
          <a:prstGeom prst="line">
            <a:avLst/>
          </a:prstGeom>
          <a:ln w="25400">
            <a:solidFill>
              <a:srgbClr val="496F8B">
                <a:alpha val="12385"/>
              </a:srgbClr>
            </a:solidFill>
            <a:miter lim="400000"/>
          </a:ln>
        </p:spPr>
        <p:txBody>
          <a:bodyPr lIns="50800" tIns="50800" rIns="50800" bIns="50800" anchor="ctr"/>
          <a:lstStyle/>
          <a:p>
            <a:pPr>
              <a:defRPr sz="3200"/>
            </a:pPr>
            <a:endParaRPr/>
          </a:p>
        </p:txBody>
      </p:sp>
      <p:sp>
        <p:nvSpPr>
          <p:cNvPr id="21" name="Shape 21"/>
          <p:cNvSpPr>
            <a:spLocks noGrp="1"/>
          </p:cNvSpPr>
          <p:nvPr>
            <p:ph type="sldNum" sz="quarter" idx="2"/>
          </p:nvPr>
        </p:nvSpPr>
        <p:spPr>
          <a:xfrm>
            <a:off x="23107927" y="12774951"/>
            <a:ext cx="438405" cy="444501"/>
          </a:xfrm>
          <a:prstGeom prst="rect">
            <a:avLst/>
          </a:prstGeom>
        </p:spPr>
        <p:txBody>
          <a:bodyPr/>
          <a:lstStyle>
            <a:lvl1pPr>
              <a:defRPr sz="2200" b="1">
                <a:solidFill>
                  <a:srgbClr val="F6F6FA"/>
                </a:solidFill>
                <a:latin typeface="Lato"/>
                <a:ea typeface="Lato"/>
                <a:cs typeface="Lato"/>
                <a:sym typeface="Lato"/>
              </a:defRPr>
            </a:lvl1pPr>
          </a:lstStyle>
          <a:p>
            <a:fld id="{86CB4B4D-7CA3-9044-876B-883B54F8677D}" type="slidenum">
              <a:t>‹#›</a:t>
            </a:fld>
            <a:endParaRPr/>
          </a:p>
        </p:txBody>
      </p:sp>
      <p:sp>
        <p:nvSpPr>
          <p:cNvPr id="28" name="Shape 28"/>
          <p:cNvSpPr/>
          <p:nvPr/>
        </p:nvSpPr>
        <p:spPr>
          <a:xfrm>
            <a:off x="846574" y="2386765"/>
            <a:ext cx="1910217" cy="1"/>
          </a:xfrm>
          <a:prstGeom prst="line">
            <a:avLst/>
          </a:prstGeom>
          <a:ln w="63500">
            <a:solidFill>
              <a:srgbClr val="26237A"/>
            </a:solidFill>
            <a:miter lim="400000"/>
          </a:ln>
        </p:spPr>
        <p:txBody>
          <a:bodyPr lIns="50800" tIns="50800" rIns="50800" bIns="50800" anchor="ctr"/>
          <a:lstStyle/>
          <a:p>
            <a:pPr>
              <a:defRPr sz="3200"/>
            </a:pPr>
            <a:endParaRPr/>
          </a:p>
        </p:txBody>
      </p:sp>
      <p:sp>
        <p:nvSpPr>
          <p:cNvPr id="29" name="Shape 29"/>
          <p:cNvSpPr/>
          <p:nvPr userDrawn="1"/>
        </p:nvSpPr>
        <p:spPr>
          <a:xfrm>
            <a:off x="23364969" y="1132364"/>
            <a:ext cx="102657" cy="5337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lnSpc>
                <a:spcPct val="120000"/>
              </a:lnSpc>
              <a:defRPr sz="2600">
                <a:solidFill>
                  <a:srgbClr val="496F8B"/>
                </a:solidFill>
                <a:latin typeface="Lato Light"/>
                <a:ea typeface="Lato Light"/>
                <a:cs typeface="Lato Light"/>
                <a:sym typeface="Lato Light"/>
              </a:defRPr>
            </a:pPr>
            <a:endParaRPr lang="en-GB" dirty="0">
              <a:hlinkClick r:id="rId2"/>
            </a:endParaRPr>
          </a:p>
        </p:txBody>
      </p:sp>
      <p:sp>
        <p:nvSpPr>
          <p:cNvPr id="30" name="Shape 30"/>
          <p:cNvSpPr/>
          <p:nvPr/>
        </p:nvSpPr>
        <p:spPr>
          <a:xfrm flipV="1">
            <a:off x="23590297" y="849625"/>
            <a:ext cx="1" cy="754156"/>
          </a:xfrm>
          <a:prstGeom prst="line">
            <a:avLst/>
          </a:prstGeom>
          <a:ln w="50800">
            <a:solidFill>
              <a:srgbClr val="FFCC02"/>
            </a:solidFill>
            <a:miter lim="400000"/>
          </a:ln>
        </p:spPr>
        <p:txBody>
          <a:bodyPr lIns="50800" tIns="50800" rIns="50800" bIns="50800" anchor="ctr"/>
          <a:lstStyle/>
          <a:p>
            <a:pPr>
              <a:defRPr sz="3200"/>
            </a:pPr>
            <a:endParaRPr/>
          </a:p>
        </p:txBody>
      </p:sp>
      <p:sp>
        <p:nvSpPr>
          <p:cNvPr id="6" name="Shape 29">
            <a:extLst>
              <a:ext uri="{FF2B5EF4-FFF2-40B4-BE49-F238E27FC236}">
                <a16:creationId xmlns:a16="http://schemas.microsoft.com/office/drawing/2014/main" id="{34ED1449-3703-8C37-F438-47EF8BBA5F36}"/>
              </a:ext>
            </a:extLst>
          </p:cNvPr>
          <p:cNvSpPr/>
          <p:nvPr userDrawn="1"/>
        </p:nvSpPr>
        <p:spPr>
          <a:xfrm>
            <a:off x="20095329" y="918495"/>
            <a:ext cx="3433633" cy="54707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a:lnSpc>
                <a:spcPct val="120000"/>
              </a:lnSpc>
              <a:defRPr sz="2600">
                <a:solidFill>
                  <a:srgbClr val="496F8B"/>
                </a:solidFill>
                <a:latin typeface="Lato Light"/>
                <a:ea typeface="Lato Light"/>
                <a:cs typeface="Lato Light"/>
                <a:sym typeface="Lato Light"/>
              </a:defRPr>
            </a:pPr>
            <a:r>
              <a:rPr lang="en-GB" b="1" i="0" u="none" dirty="0">
                <a:solidFill>
                  <a:srgbClr val="26237A"/>
                </a:solidFill>
                <a:effectLst/>
                <a:latin typeface="myriad-pro"/>
              </a:rPr>
              <a:t>Fund Marketing Success</a:t>
            </a:r>
            <a:endParaRPr lang="en-GB" b="1" u="none" dirty="0">
              <a:hlinkClick r:id="rId2"/>
            </a:endParaRPr>
          </a:p>
        </p:txBody>
      </p:sp>
      <p:pic>
        <p:nvPicPr>
          <p:cNvPr id="3" name="Picture 2" descr="Logo, company name&#10;&#10;Description automatically generated">
            <a:extLst>
              <a:ext uri="{FF2B5EF4-FFF2-40B4-BE49-F238E27FC236}">
                <a16:creationId xmlns:a16="http://schemas.microsoft.com/office/drawing/2014/main" id="{9CB50EFB-17A0-D1D9-1B74-93E1056DD7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058" y="12190157"/>
            <a:ext cx="2480733" cy="8484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n Title">
    <p:spTree>
      <p:nvGrpSpPr>
        <p:cNvPr id="1" name=""/>
        <p:cNvGrpSpPr/>
        <p:nvPr/>
      </p:nvGrpSpPr>
      <p:grpSpPr>
        <a:xfrm>
          <a:off x="0" y="0"/>
          <a:ext cx="0" cy="0"/>
          <a:chOff x="0" y="0"/>
          <a:chExt cx="0" cy="0"/>
        </a:xfrm>
      </p:grpSpPr>
      <p:sp>
        <p:nvSpPr>
          <p:cNvPr id="37" name="Shape 37"/>
          <p:cNvSpPr/>
          <p:nvPr/>
        </p:nvSpPr>
        <p:spPr>
          <a:xfrm>
            <a:off x="-1" y="-69360"/>
            <a:ext cx="24384003" cy="13854720"/>
          </a:xfrm>
          <a:prstGeom prst="rect">
            <a:avLst/>
          </a:prstGeom>
          <a:solidFill>
            <a:srgbClr val="566581">
              <a:alpha val="59617"/>
            </a:srgbClr>
          </a:solidFill>
          <a:ln w="12700">
            <a:miter lim="400000"/>
          </a:ln>
        </p:spPr>
        <p:txBody>
          <a:bodyPr lIns="50800" tIns="50800" rIns="50800" bIns="50800" anchor="ctr"/>
          <a:lstStyle/>
          <a:p>
            <a:pPr>
              <a:defRPr sz="3200">
                <a:solidFill>
                  <a:srgbClr val="FFFFFF"/>
                </a:solidFill>
              </a:defRPr>
            </a:pPr>
            <a:endParaRPr/>
          </a:p>
        </p:txBody>
      </p:sp>
      <p:sp>
        <p:nvSpPr>
          <p:cNvPr id="38" name="Shape 38"/>
          <p:cNvSpPr/>
          <p:nvPr/>
        </p:nvSpPr>
        <p:spPr>
          <a:xfrm>
            <a:off x="16075508" y="13342914"/>
            <a:ext cx="4191001" cy="393701"/>
          </a:xfrm>
          <a:prstGeom prst="rect">
            <a:avLst/>
          </a:prstGeom>
          <a:solidFill>
            <a:srgbClr val="F27021"/>
          </a:solidFill>
          <a:ln w="12700">
            <a:miter lim="400000"/>
          </a:ln>
        </p:spPr>
        <p:txBody>
          <a:bodyPr lIns="50800" tIns="50800" rIns="50800" bIns="50800" anchor="ctr"/>
          <a:lstStyle/>
          <a:p>
            <a:pPr>
              <a:defRPr sz="3200">
                <a:solidFill>
                  <a:srgbClr val="FFFFFF"/>
                </a:solidFill>
              </a:defRPr>
            </a:pPr>
            <a:endParaRPr/>
          </a:p>
        </p:txBody>
      </p:sp>
      <p:sp>
        <p:nvSpPr>
          <p:cNvPr id="39" name="Shape 39"/>
          <p:cNvSpPr/>
          <p:nvPr/>
        </p:nvSpPr>
        <p:spPr>
          <a:xfrm>
            <a:off x="-3405" y="13342914"/>
            <a:ext cx="4157760" cy="393701"/>
          </a:xfrm>
          <a:prstGeom prst="rect">
            <a:avLst/>
          </a:prstGeom>
          <a:solidFill>
            <a:srgbClr val="FFCC02"/>
          </a:solidFill>
          <a:ln w="12700">
            <a:miter lim="400000"/>
          </a:ln>
        </p:spPr>
        <p:txBody>
          <a:bodyPr lIns="50800" tIns="50800" rIns="50800" bIns="50800" anchor="ctr"/>
          <a:lstStyle/>
          <a:p>
            <a:pPr>
              <a:defRPr sz="3200">
                <a:solidFill>
                  <a:srgbClr val="FFFFFF"/>
                </a:solidFill>
              </a:defRPr>
            </a:pPr>
            <a:endParaRPr/>
          </a:p>
        </p:txBody>
      </p:sp>
      <p:sp>
        <p:nvSpPr>
          <p:cNvPr id="40" name="Shape 40"/>
          <p:cNvSpPr/>
          <p:nvPr/>
        </p:nvSpPr>
        <p:spPr>
          <a:xfrm>
            <a:off x="4150732" y="13342914"/>
            <a:ext cx="4157760" cy="393701"/>
          </a:xfrm>
          <a:prstGeom prst="rect">
            <a:avLst/>
          </a:prstGeom>
          <a:solidFill>
            <a:srgbClr val="548254"/>
          </a:solidFill>
          <a:ln w="12700">
            <a:miter lim="400000"/>
          </a:ln>
        </p:spPr>
        <p:txBody>
          <a:bodyPr lIns="50800" tIns="50800" rIns="50800" bIns="50800" anchor="ctr"/>
          <a:lstStyle/>
          <a:p>
            <a:pPr>
              <a:defRPr sz="3200">
                <a:solidFill>
                  <a:srgbClr val="FFFFFF"/>
                </a:solidFill>
              </a:defRPr>
            </a:pPr>
            <a:endParaRPr/>
          </a:p>
        </p:txBody>
      </p:sp>
      <p:sp>
        <p:nvSpPr>
          <p:cNvPr id="41" name="Shape 41"/>
          <p:cNvSpPr/>
          <p:nvPr/>
        </p:nvSpPr>
        <p:spPr>
          <a:xfrm>
            <a:off x="8276007" y="6196149"/>
            <a:ext cx="7831986" cy="7645372"/>
          </a:xfrm>
          <a:prstGeom prst="rect">
            <a:avLst/>
          </a:prstGeom>
          <a:solidFill>
            <a:srgbClr val="26237A">
              <a:alpha val="94902"/>
            </a:srgbClr>
          </a:solidFill>
          <a:ln w="12700">
            <a:miter lim="400000"/>
          </a:ln>
        </p:spPr>
        <p:txBody>
          <a:bodyPr lIns="50800" tIns="50800" rIns="50800" bIns="50800" anchor="ctr"/>
          <a:lstStyle/>
          <a:p>
            <a:pPr>
              <a:defRPr sz="3200">
                <a:solidFill>
                  <a:srgbClr val="FFFFFF"/>
                </a:solidFill>
              </a:defRPr>
            </a:pPr>
            <a:endParaRPr/>
          </a:p>
        </p:txBody>
      </p:sp>
      <p:sp>
        <p:nvSpPr>
          <p:cNvPr id="42" name="Shape 42"/>
          <p:cNvSpPr/>
          <p:nvPr/>
        </p:nvSpPr>
        <p:spPr>
          <a:xfrm>
            <a:off x="20229645" y="13342914"/>
            <a:ext cx="4191001" cy="393701"/>
          </a:xfrm>
          <a:prstGeom prst="rect">
            <a:avLst/>
          </a:prstGeom>
          <a:solidFill>
            <a:srgbClr val="BFE0F4"/>
          </a:solidFill>
          <a:ln w="12700">
            <a:miter lim="400000"/>
          </a:ln>
        </p:spPr>
        <p:txBody>
          <a:bodyPr lIns="50800" tIns="50800" rIns="50800" bIns="50800" anchor="ctr"/>
          <a:lstStyle/>
          <a:p>
            <a:pPr>
              <a:defRPr sz="3200">
                <a:solidFill>
                  <a:srgbClr val="FFFFFF"/>
                </a:solidFill>
              </a:defRPr>
            </a:pPr>
            <a:endParaRP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58622875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6FA"/>
        </a:solidFill>
        <a:effectLst/>
      </p:bgPr>
    </p:bg>
    <p:spTree>
      <p:nvGrpSpPr>
        <p:cNvPr id="1" name=""/>
        <p:cNvGrpSpPr/>
        <p:nvPr/>
      </p:nvGrpSpPr>
      <p:grpSpPr>
        <a:xfrm>
          <a:off x="0" y="0"/>
          <a:ext cx="0" cy="0"/>
          <a:chOff x="0" y="0"/>
          <a:chExt cx="0" cy="0"/>
        </a:xfrm>
      </p:grpSpPr>
      <p:sp>
        <p:nvSpPr>
          <p:cNvPr id="4" name="Shape 4"/>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1/relationships/webextension" Target="../webextensions/webextension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png"/><Relationship Id="rId16"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11218068" y="7838778"/>
            <a:ext cx="1947864" cy="15000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1000">
                <a:solidFill>
                  <a:srgbClr val="F6F6FA"/>
                </a:solidFill>
                <a:latin typeface="et-line"/>
                <a:ea typeface="et-line"/>
                <a:cs typeface="et-line"/>
                <a:sym typeface="et-line"/>
              </a:defRPr>
            </a:lvl1pPr>
          </a:lstStyle>
          <a:p>
            <a:r>
              <a:rPr dirty="0"/>
              <a:t></a:t>
            </a:r>
          </a:p>
        </p:txBody>
      </p:sp>
      <p:sp>
        <p:nvSpPr>
          <p:cNvPr id="6" name="Shape 89"/>
          <p:cNvSpPr/>
          <p:nvPr/>
        </p:nvSpPr>
        <p:spPr>
          <a:xfrm>
            <a:off x="5120524" y="7273498"/>
            <a:ext cx="13571443" cy="9335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5400">
                <a:solidFill>
                  <a:srgbClr val="345269"/>
                </a:solidFill>
                <a:latin typeface="Lato Black"/>
                <a:ea typeface="Lato Black"/>
                <a:cs typeface="Lato Black"/>
                <a:sym typeface="Lato Black"/>
              </a:defRPr>
            </a:lvl1pPr>
          </a:lstStyle>
          <a:p>
            <a:pPr algn="ctr"/>
            <a:r>
              <a:rPr lang="en-GB" b="1" i="0" dirty="0">
                <a:solidFill>
                  <a:srgbClr val="26237A"/>
                </a:solidFill>
                <a:effectLst/>
                <a:latin typeface="myriad-pro"/>
              </a:rPr>
              <a:t>9 Habits of Highly Successful Fund Marketers</a:t>
            </a:r>
          </a:p>
        </p:txBody>
      </p:sp>
      <p:pic>
        <p:nvPicPr>
          <p:cNvPr id="5" name="Picture 4">
            <a:extLst>
              <a:ext uri="{FF2B5EF4-FFF2-40B4-BE49-F238E27FC236}">
                <a16:creationId xmlns:a16="http://schemas.microsoft.com/office/drawing/2014/main" id="{7A416556-8988-E60F-EC87-B7830B8695E4}"/>
              </a:ext>
            </a:extLst>
          </p:cNvPr>
          <p:cNvPicPr>
            <a:picLocks noChangeAspect="1"/>
          </p:cNvPicPr>
          <p:nvPr/>
        </p:nvPicPr>
        <p:blipFill>
          <a:blip r:embed="rId2"/>
          <a:stretch>
            <a:fillRect/>
          </a:stretch>
        </p:blipFill>
        <p:spPr>
          <a:xfrm>
            <a:off x="8924920" y="2448222"/>
            <a:ext cx="6534150" cy="3429000"/>
          </a:xfrm>
          <a:prstGeom prst="rect">
            <a:avLst/>
          </a:prstGeom>
        </p:spPr>
      </p:pic>
      <p:pic>
        <p:nvPicPr>
          <p:cNvPr id="2" name="Picture 1" descr="A person in a suit&#10;&#10;Description automatically generated">
            <a:extLst>
              <a:ext uri="{FF2B5EF4-FFF2-40B4-BE49-F238E27FC236}">
                <a16:creationId xmlns:a16="http://schemas.microsoft.com/office/drawing/2014/main" id="{FF343F9C-0E1B-F9C2-CDAB-B4234F8C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319" y="9603363"/>
            <a:ext cx="1905770" cy="1896241"/>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3B1E7BD2-E0FB-321E-E5E4-AD37F7726887}"/>
              </a:ext>
            </a:extLst>
          </p:cNvPr>
          <p:cNvSpPr txBox="1"/>
          <p:nvPr/>
        </p:nvSpPr>
        <p:spPr>
          <a:xfrm>
            <a:off x="10203137" y="11923916"/>
            <a:ext cx="4792134"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ctr"/>
            <a:r>
              <a:rPr lang="en-GB" b="1" i="0" u="none" strike="noStrike" dirty="0">
                <a:solidFill>
                  <a:srgbClr val="26237A"/>
                </a:solidFill>
                <a:effectLst/>
                <a:latin typeface="-apple-system"/>
              </a:rPr>
              <a:t>Paul Das </a:t>
            </a:r>
          </a:p>
          <a:p>
            <a:pPr fontAlgn="ctr"/>
            <a:r>
              <a:rPr lang="en-GB" sz="2800" b="1" dirty="0">
                <a:solidFill>
                  <a:srgbClr val="26237A"/>
                </a:solidFill>
                <a:latin typeface="-apple-system"/>
              </a:rPr>
              <a:t>Founder + CEO - ProFundCom</a:t>
            </a:r>
            <a:endParaRPr lang="en-GB" sz="2800" b="1" i="0" u="none" strike="noStrike" dirty="0">
              <a:solidFill>
                <a:srgbClr val="26237A"/>
              </a:solidFill>
              <a:effectLst/>
              <a:latin typeface="-apple-system"/>
            </a:endParaRPr>
          </a:p>
        </p:txBody>
      </p:sp>
    </p:spTree>
    <p:extLst>
      <p:ext uri="{BB962C8B-B14F-4D97-AF65-F5344CB8AC3E}">
        <p14:creationId xmlns:p14="http://schemas.microsoft.com/office/powerpoint/2010/main" val="24904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 name="Shape 23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10</a:t>
            </a:fld>
            <a:endParaRPr/>
          </a:p>
        </p:txBody>
      </p:sp>
      <p:sp>
        <p:nvSpPr>
          <p:cNvPr id="2326" name="Shape 2326"/>
          <p:cNvSpPr/>
          <p:nvPr/>
        </p:nvSpPr>
        <p:spPr>
          <a:xfrm>
            <a:off x="723552" y="636927"/>
            <a:ext cx="557845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Brand Experience</a:t>
            </a:r>
          </a:p>
        </p:txBody>
      </p:sp>
      <p:sp>
        <p:nvSpPr>
          <p:cNvPr id="2327" name="Shape 2327"/>
          <p:cNvSpPr/>
          <p:nvPr/>
        </p:nvSpPr>
        <p:spPr>
          <a:xfrm>
            <a:off x="723552" y="1605867"/>
            <a:ext cx="4247958"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The Good The Bad The Ugly</a:t>
            </a:r>
            <a:endParaRPr dirty="0"/>
          </a:p>
        </p:txBody>
      </p:sp>
      <p:pic>
        <p:nvPicPr>
          <p:cNvPr id="2050" name="Picture 2">
            <a:extLst>
              <a:ext uri="{FF2B5EF4-FFF2-40B4-BE49-F238E27FC236}">
                <a16:creationId xmlns:a16="http://schemas.microsoft.com/office/drawing/2014/main" id="{182CE868-9C60-F7F1-C8B0-2A4A0E4A4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584" y="2580624"/>
            <a:ext cx="13259803" cy="95108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9140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 name="Shape 23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11</a:t>
            </a:fld>
            <a:endParaRPr/>
          </a:p>
        </p:txBody>
      </p:sp>
      <p:sp>
        <p:nvSpPr>
          <p:cNvPr id="2326" name="Shape 2326"/>
          <p:cNvSpPr/>
          <p:nvPr/>
        </p:nvSpPr>
        <p:spPr>
          <a:xfrm>
            <a:off x="723552" y="636927"/>
            <a:ext cx="557845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Brand Experience</a:t>
            </a:r>
          </a:p>
        </p:txBody>
      </p:sp>
      <p:sp>
        <p:nvSpPr>
          <p:cNvPr id="2327" name="Shape 2327"/>
          <p:cNvSpPr/>
          <p:nvPr/>
        </p:nvSpPr>
        <p:spPr>
          <a:xfrm>
            <a:off x="723552" y="1605867"/>
            <a:ext cx="4247958"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The Good The Bad The Ugly</a:t>
            </a:r>
            <a:endParaRPr dirty="0"/>
          </a:p>
        </p:txBody>
      </p:sp>
      <p:pic>
        <p:nvPicPr>
          <p:cNvPr id="3" name="Picture 2">
            <a:extLst>
              <a:ext uri="{FF2B5EF4-FFF2-40B4-BE49-F238E27FC236}">
                <a16:creationId xmlns:a16="http://schemas.microsoft.com/office/drawing/2014/main" id="{9C8C23DA-EDB9-E910-3B0E-EFA1AE90F64F}"/>
              </a:ext>
            </a:extLst>
          </p:cNvPr>
          <p:cNvPicPr>
            <a:picLocks noChangeAspect="1"/>
          </p:cNvPicPr>
          <p:nvPr/>
        </p:nvPicPr>
        <p:blipFill>
          <a:blip r:embed="rId2"/>
          <a:stretch>
            <a:fillRect/>
          </a:stretch>
        </p:blipFill>
        <p:spPr>
          <a:xfrm>
            <a:off x="7711140" y="1664336"/>
            <a:ext cx="8823929" cy="1038732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9542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 name="Shape 23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12</a:t>
            </a:fld>
            <a:endParaRPr/>
          </a:p>
        </p:txBody>
      </p:sp>
      <p:sp>
        <p:nvSpPr>
          <p:cNvPr id="2326" name="Shape 2326"/>
          <p:cNvSpPr/>
          <p:nvPr/>
        </p:nvSpPr>
        <p:spPr>
          <a:xfrm>
            <a:off x="723552" y="636927"/>
            <a:ext cx="557845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Brand Experience</a:t>
            </a:r>
          </a:p>
        </p:txBody>
      </p:sp>
      <p:sp>
        <p:nvSpPr>
          <p:cNvPr id="2327" name="Shape 2327"/>
          <p:cNvSpPr/>
          <p:nvPr/>
        </p:nvSpPr>
        <p:spPr>
          <a:xfrm>
            <a:off x="723552" y="1605867"/>
            <a:ext cx="4247958"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The Good The Bad The Ugly</a:t>
            </a:r>
            <a:endParaRPr dirty="0"/>
          </a:p>
        </p:txBody>
      </p:sp>
      <p:pic>
        <p:nvPicPr>
          <p:cNvPr id="2050" name="Picture 2">
            <a:extLst>
              <a:ext uri="{FF2B5EF4-FFF2-40B4-BE49-F238E27FC236}">
                <a16:creationId xmlns:a16="http://schemas.microsoft.com/office/drawing/2014/main" id="{182CE868-9C60-F7F1-C8B0-2A4A0E4A4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584" y="2580624"/>
            <a:ext cx="13259803" cy="95108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100" name="Picture 4">
            <a:extLst>
              <a:ext uri="{FF2B5EF4-FFF2-40B4-BE49-F238E27FC236}">
                <a16:creationId xmlns:a16="http://schemas.microsoft.com/office/drawing/2014/main" id="{BE7DE364-C630-29A6-F1D3-03D470578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134" y="2470184"/>
            <a:ext cx="13556282" cy="101055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2165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925020"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30816832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 name="Shape 23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sp>
        <p:nvSpPr>
          <p:cNvPr id="2326" name="Shape 2326"/>
          <p:cNvSpPr/>
          <p:nvPr/>
        </p:nvSpPr>
        <p:spPr>
          <a:xfrm>
            <a:off x="723552" y="636927"/>
            <a:ext cx="6290183"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Content Generation</a:t>
            </a:r>
          </a:p>
        </p:txBody>
      </p:sp>
      <p:sp>
        <p:nvSpPr>
          <p:cNvPr id="2327" name="Shape 2327"/>
          <p:cNvSpPr/>
          <p:nvPr/>
        </p:nvSpPr>
        <p:spPr>
          <a:xfrm>
            <a:off x="723552" y="1605867"/>
            <a:ext cx="3111429"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Is Failure an Option?</a:t>
            </a:r>
            <a:endParaRPr dirty="0"/>
          </a:p>
        </p:txBody>
      </p:sp>
      <p:sp>
        <p:nvSpPr>
          <p:cNvPr id="5" name="Freeform 1">
            <a:extLst>
              <a:ext uri="{FF2B5EF4-FFF2-40B4-BE49-F238E27FC236}">
                <a16:creationId xmlns:a16="http://schemas.microsoft.com/office/drawing/2014/main" id="{95111C73-DC0B-4A19-A9C6-BAFA5C9E0CDB}"/>
              </a:ext>
            </a:extLst>
          </p:cNvPr>
          <p:cNvSpPr>
            <a:spLocks noChangeArrowheads="1"/>
          </p:cNvSpPr>
          <p:nvPr/>
        </p:nvSpPr>
        <p:spPr bwMode="auto">
          <a:xfrm>
            <a:off x="12188824" y="7715088"/>
            <a:ext cx="4797757" cy="4797756"/>
          </a:xfrm>
          <a:custGeom>
            <a:avLst/>
            <a:gdLst>
              <a:gd name="T0" fmla="*/ 938 w 7007"/>
              <a:gd name="T1" fmla="*/ 3444 h 7008"/>
              <a:gd name="T2" fmla="*/ 938 w 7007"/>
              <a:gd name="T3" fmla="*/ 3444 h 7008"/>
              <a:gd name="T4" fmla="*/ 319 w 7007"/>
              <a:gd name="T5" fmla="*/ 3258 h 7008"/>
              <a:gd name="T6" fmla="*/ 319 w 7007"/>
              <a:gd name="T7" fmla="*/ 3258 h 7008"/>
              <a:gd name="T8" fmla="*/ 0 w 7007"/>
              <a:gd name="T9" fmla="*/ 3457 h 7008"/>
              <a:gd name="T10" fmla="*/ 0 w 7007"/>
              <a:gd name="T11" fmla="*/ 5429 h 7008"/>
              <a:gd name="T12" fmla="*/ 1956 w 7007"/>
              <a:gd name="T13" fmla="*/ 5429 h 7008"/>
              <a:gd name="T14" fmla="*/ 1956 w 7007"/>
              <a:gd name="T15" fmla="*/ 5429 h 7008"/>
              <a:gd name="T16" fmla="*/ 2153 w 7007"/>
              <a:gd name="T17" fmla="*/ 5749 h 7008"/>
              <a:gd name="T18" fmla="*/ 2153 w 7007"/>
              <a:gd name="T19" fmla="*/ 5749 h 7008"/>
              <a:gd name="T20" fmla="*/ 1977 w 7007"/>
              <a:gd name="T21" fmla="*/ 6368 h 7008"/>
              <a:gd name="T22" fmla="*/ 1977 w 7007"/>
              <a:gd name="T23" fmla="*/ 6368 h 7008"/>
              <a:gd name="T24" fmla="*/ 2710 w 7007"/>
              <a:gd name="T25" fmla="*/ 7007 h 7008"/>
              <a:gd name="T26" fmla="*/ 2710 w 7007"/>
              <a:gd name="T27" fmla="*/ 7007 h 7008"/>
              <a:gd name="T28" fmla="*/ 3443 w 7007"/>
              <a:gd name="T29" fmla="*/ 6368 h 7008"/>
              <a:gd name="T30" fmla="*/ 3443 w 7007"/>
              <a:gd name="T31" fmla="*/ 6368 h 7008"/>
              <a:gd name="T32" fmla="*/ 3257 w 7007"/>
              <a:gd name="T33" fmla="*/ 5749 h 7008"/>
              <a:gd name="T34" fmla="*/ 3257 w 7007"/>
              <a:gd name="T35" fmla="*/ 5749 h 7008"/>
              <a:gd name="T36" fmla="*/ 3456 w 7007"/>
              <a:gd name="T37" fmla="*/ 5429 h 7008"/>
              <a:gd name="T38" fmla="*/ 5427 w 7007"/>
              <a:gd name="T39" fmla="*/ 5429 h 7008"/>
              <a:gd name="T40" fmla="*/ 5427 w 7007"/>
              <a:gd name="T41" fmla="*/ 5429 h 7008"/>
              <a:gd name="T42" fmla="*/ 5427 w 7007"/>
              <a:gd name="T43" fmla="*/ 3457 h 7008"/>
              <a:gd name="T44" fmla="*/ 5427 w 7007"/>
              <a:gd name="T45" fmla="*/ 3457 h 7008"/>
              <a:gd name="T46" fmla="*/ 5748 w 7007"/>
              <a:gd name="T47" fmla="*/ 3258 h 7008"/>
              <a:gd name="T48" fmla="*/ 5748 w 7007"/>
              <a:gd name="T49" fmla="*/ 3258 h 7008"/>
              <a:gd name="T50" fmla="*/ 6367 w 7007"/>
              <a:gd name="T51" fmla="*/ 3444 h 7008"/>
              <a:gd name="T52" fmla="*/ 6367 w 7007"/>
              <a:gd name="T53" fmla="*/ 3444 h 7008"/>
              <a:gd name="T54" fmla="*/ 7006 w 7007"/>
              <a:gd name="T55" fmla="*/ 2711 h 7008"/>
              <a:gd name="T56" fmla="*/ 7006 w 7007"/>
              <a:gd name="T57" fmla="*/ 2711 h 7008"/>
              <a:gd name="T58" fmla="*/ 6367 w 7007"/>
              <a:gd name="T59" fmla="*/ 1979 h 7008"/>
              <a:gd name="T60" fmla="*/ 6367 w 7007"/>
              <a:gd name="T61" fmla="*/ 1979 h 7008"/>
              <a:gd name="T62" fmla="*/ 5748 w 7007"/>
              <a:gd name="T63" fmla="*/ 2154 h 7008"/>
              <a:gd name="T64" fmla="*/ 5748 w 7007"/>
              <a:gd name="T65" fmla="*/ 2154 h 7008"/>
              <a:gd name="T66" fmla="*/ 5427 w 7007"/>
              <a:gd name="T67" fmla="*/ 1957 h 7008"/>
              <a:gd name="T68" fmla="*/ 5427 w 7007"/>
              <a:gd name="T69" fmla="*/ 0 h 7008"/>
              <a:gd name="T70" fmla="*/ 5427 w 7007"/>
              <a:gd name="T71" fmla="*/ 375 h 7008"/>
              <a:gd name="T72" fmla="*/ 5427 w 7007"/>
              <a:gd name="T73" fmla="*/ 0 h 7008"/>
              <a:gd name="T74" fmla="*/ 3456 w 7007"/>
              <a:gd name="T75" fmla="*/ 0 h 7008"/>
              <a:gd name="T76" fmla="*/ 3456 w 7007"/>
              <a:gd name="T77" fmla="*/ 0 h 7008"/>
              <a:gd name="T78" fmla="*/ 3257 w 7007"/>
              <a:gd name="T79" fmla="*/ 320 h 7008"/>
              <a:gd name="T80" fmla="*/ 3257 w 7007"/>
              <a:gd name="T81" fmla="*/ 320 h 7008"/>
              <a:gd name="T82" fmla="*/ 3443 w 7007"/>
              <a:gd name="T83" fmla="*/ 939 h 7008"/>
              <a:gd name="T84" fmla="*/ 3443 w 7007"/>
              <a:gd name="T85" fmla="*/ 939 h 7008"/>
              <a:gd name="T86" fmla="*/ 2710 w 7007"/>
              <a:gd name="T87" fmla="*/ 1577 h 7008"/>
              <a:gd name="T88" fmla="*/ 2710 w 7007"/>
              <a:gd name="T89" fmla="*/ 1577 h 7008"/>
              <a:gd name="T90" fmla="*/ 1977 w 7007"/>
              <a:gd name="T91" fmla="*/ 939 h 7008"/>
              <a:gd name="T92" fmla="*/ 1977 w 7007"/>
              <a:gd name="T93" fmla="*/ 939 h 7008"/>
              <a:gd name="T94" fmla="*/ 2153 w 7007"/>
              <a:gd name="T95" fmla="*/ 320 h 7008"/>
              <a:gd name="T96" fmla="*/ 2153 w 7007"/>
              <a:gd name="T97" fmla="*/ 320 h 7008"/>
              <a:gd name="T98" fmla="*/ 1956 w 7007"/>
              <a:gd name="T99" fmla="*/ 0 h 7008"/>
              <a:gd name="T100" fmla="*/ 0 w 7007"/>
              <a:gd name="T101" fmla="*/ 0 h 7008"/>
              <a:gd name="T102" fmla="*/ 0 w 7007"/>
              <a:gd name="T103" fmla="*/ 1957 h 7008"/>
              <a:gd name="T104" fmla="*/ 0 w 7007"/>
              <a:gd name="T105" fmla="*/ 1957 h 7008"/>
              <a:gd name="T106" fmla="*/ 319 w 7007"/>
              <a:gd name="T107" fmla="*/ 2154 h 7008"/>
              <a:gd name="T108" fmla="*/ 319 w 7007"/>
              <a:gd name="T109" fmla="*/ 2154 h 7008"/>
              <a:gd name="T110" fmla="*/ 938 w 7007"/>
              <a:gd name="T111" fmla="*/ 1979 h 7008"/>
              <a:gd name="T112" fmla="*/ 938 w 7007"/>
              <a:gd name="T113" fmla="*/ 1979 h 7008"/>
              <a:gd name="T114" fmla="*/ 1576 w 7007"/>
              <a:gd name="T115" fmla="*/ 2711 h 7008"/>
              <a:gd name="T116" fmla="*/ 1576 w 7007"/>
              <a:gd name="T117" fmla="*/ 2711 h 7008"/>
              <a:gd name="T118" fmla="*/ 938 w 7007"/>
              <a:gd name="T119" fmla="*/ 3444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7" h="7008">
                <a:moveTo>
                  <a:pt x="938" y="3444"/>
                </a:moveTo>
                <a:lnTo>
                  <a:pt x="938" y="3444"/>
                </a:lnTo>
                <a:cubicBezTo>
                  <a:pt x="768" y="3444"/>
                  <a:pt x="534" y="3367"/>
                  <a:pt x="319" y="3258"/>
                </a:cubicBezTo>
                <a:lnTo>
                  <a:pt x="319" y="3258"/>
                </a:lnTo>
                <a:cubicBezTo>
                  <a:pt x="172" y="3183"/>
                  <a:pt x="0" y="3293"/>
                  <a:pt x="0" y="3457"/>
                </a:cubicBezTo>
                <a:lnTo>
                  <a:pt x="0" y="5429"/>
                </a:lnTo>
                <a:lnTo>
                  <a:pt x="1956" y="5429"/>
                </a:lnTo>
                <a:lnTo>
                  <a:pt x="1956" y="5429"/>
                </a:lnTo>
                <a:cubicBezTo>
                  <a:pt x="2120" y="5429"/>
                  <a:pt x="2225" y="5601"/>
                  <a:pt x="2153" y="5749"/>
                </a:cubicBezTo>
                <a:lnTo>
                  <a:pt x="2153" y="5749"/>
                </a:lnTo>
                <a:cubicBezTo>
                  <a:pt x="2048" y="5965"/>
                  <a:pt x="1977" y="6197"/>
                  <a:pt x="1977" y="6368"/>
                </a:cubicBezTo>
                <a:lnTo>
                  <a:pt x="1977" y="6368"/>
                </a:lnTo>
                <a:cubicBezTo>
                  <a:pt x="1977" y="6783"/>
                  <a:pt x="2305" y="7007"/>
                  <a:pt x="2710" y="7007"/>
                </a:cubicBezTo>
                <a:lnTo>
                  <a:pt x="2710" y="7007"/>
                </a:lnTo>
                <a:cubicBezTo>
                  <a:pt x="3114" y="7007"/>
                  <a:pt x="3443" y="6783"/>
                  <a:pt x="3443" y="6368"/>
                </a:cubicBezTo>
                <a:lnTo>
                  <a:pt x="3443" y="6368"/>
                </a:lnTo>
                <a:cubicBezTo>
                  <a:pt x="3443" y="6197"/>
                  <a:pt x="3366" y="5965"/>
                  <a:pt x="3257" y="5749"/>
                </a:cubicBezTo>
                <a:lnTo>
                  <a:pt x="3257" y="5749"/>
                </a:lnTo>
                <a:cubicBezTo>
                  <a:pt x="3182" y="5602"/>
                  <a:pt x="3291" y="5429"/>
                  <a:pt x="3456" y="5429"/>
                </a:cubicBezTo>
                <a:lnTo>
                  <a:pt x="5427" y="5429"/>
                </a:lnTo>
                <a:lnTo>
                  <a:pt x="5427" y="5429"/>
                </a:lnTo>
                <a:lnTo>
                  <a:pt x="5427" y="3457"/>
                </a:lnTo>
                <a:lnTo>
                  <a:pt x="5427" y="3457"/>
                </a:lnTo>
                <a:cubicBezTo>
                  <a:pt x="5427" y="3293"/>
                  <a:pt x="5601" y="3183"/>
                  <a:pt x="5748" y="3258"/>
                </a:cubicBezTo>
                <a:lnTo>
                  <a:pt x="5748" y="3258"/>
                </a:lnTo>
                <a:cubicBezTo>
                  <a:pt x="5964" y="3367"/>
                  <a:pt x="6197" y="3444"/>
                  <a:pt x="6367" y="3444"/>
                </a:cubicBezTo>
                <a:lnTo>
                  <a:pt x="6367" y="3444"/>
                </a:lnTo>
                <a:cubicBezTo>
                  <a:pt x="6782" y="3444"/>
                  <a:pt x="7006" y="3116"/>
                  <a:pt x="7006" y="2711"/>
                </a:cubicBezTo>
                <a:lnTo>
                  <a:pt x="7006" y="2711"/>
                </a:lnTo>
                <a:cubicBezTo>
                  <a:pt x="7006" y="2306"/>
                  <a:pt x="6782" y="1979"/>
                  <a:pt x="6367" y="1979"/>
                </a:cubicBezTo>
                <a:lnTo>
                  <a:pt x="6367" y="1979"/>
                </a:lnTo>
                <a:cubicBezTo>
                  <a:pt x="6196" y="1979"/>
                  <a:pt x="5964" y="2049"/>
                  <a:pt x="5748" y="2154"/>
                </a:cubicBezTo>
                <a:lnTo>
                  <a:pt x="5748" y="2154"/>
                </a:lnTo>
                <a:cubicBezTo>
                  <a:pt x="5600" y="2226"/>
                  <a:pt x="5427" y="2121"/>
                  <a:pt x="5427" y="1957"/>
                </a:cubicBezTo>
                <a:lnTo>
                  <a:pt x="5427" y="0"/>
                </a:lnTo>
                <a:lnTo>
                  <a:pt x="5427" y="375"/>
                </a:lnTo>
                <a:lnTo>
                  <a:pt x="5427" y="0"/>
                </a:lnTo>
                <a:lnTo>
                  <a:pt x="3456" y="0"/>
                </a:lnTo>
                <a:lnTo>
                  <a:pt x="3456" y="0"/>
                </a:lnTo>
                <a:cubicBezTo>
                  <a:pt x="3291" y="0"/>
                  <a:pt x="3182" y="173"/>
                  <a:pt x="3257" y="320"/>
                </a:cubicBezTo>
                <a:lnTo>
                  <a:pt x="3257" y="320"/>
                </a:lnTo>
                <a:cubicBezTo>
                  <a:pt x="3366" y="536"/>
                  <a:pt x="3443" y="769"/>
                  <a:pt x="3443" y="939"/>
                </a:cubicBezTo>
                <a:lnTo>
                  <a:pt x="3443" y="939"/>
                </a:lnTo>
                <a:cubicBezTo>
                  <a:pt x="3443" y="1354"/>
                  <a:pt x="3114" y="1577"/>
                  <a:pt x="2710" y="1577"/>
                </a:cubicBezTo>
                <a:lnTo>
                  <a:pt x="2710" y="1577"/>
                </a:lnTo>
                <a:cubicBezTo>
                  <a:pt x="2305" y="1577"/>
                  <a:pt x="1977" y="1354"/>
                  <a:pt x="1977" y="939"/>
                </a:cubicBezTo>
                <a:lnTo>
                  <a:pt x="1977" y="939"/>
                </a:lnTo>
                <a:cubicBezTo>
                  <a:pt x="1977" y="769"/>
                  <a:pt x="2048" y="536"/>
                  <a:pt x="2153" y="320"/>
                </a:cubicBezTo>
                <a:lnTo>
                  <a:pt x="2153" y="320"/>
                </a:lnTo>
                <a:cubicBezTo>
                  <a:pt x="2225" y="172"/>
                  <a:pt x="2120" y="0"/>
                  <a:pt x="1956" y="0"/>
                </a:cubicBezTo>
                <a:lnTo>
                  <a:pt x="0" y="0"/>
                </a:lnTo>
                <a:lnTo>
                  <a:pt x="0" y="1957"/>
                </a:lnTo>
                <a:lnTo>
                  <a:pt x="0" y="1957"/>
                </a:lnTo>
                <a:cubicBezTo>
                  <a:pt x="0" y="2121"/>
                  <a:pt x="171" y="2226"/>
                  <a:pt x="319" y="2154"/>
                </a:cubicBezTo>
                <a:lnTo>
                  <a:pt x="319" y="2154"/>
                </a:lnTo>
                <a:cubicBezTo>
                  <a:pt x="534" y="2049"/>
                  <a:pt x="768" y="1979"/>
                  <a:pt x="938" y="1979"/>
                </a:cubicBezTo>
                <a:lnTo>
                  <a:pt x="938" y="1979"/>
                </a:lnTo>
                <a:cubicBezTo>
                  <a:pt x="1353" y="1979"/>
                  <a:pt x="1576" y="2306"/>
                  <a:pt x="1576" y="2711"/>
                </a:cubicBezTo>
                <a:lnTo>
                  <a:pt x="1576" y="2711"/>
                </a:lnTo>
                <a:cubicBezTo>
                  <a:pt x="1576" y="3116"/>
                  <a:pt x="1353" y="3444"/>
                  <a:pt x="938" y="3444"/>
                </a:cubicBezTo>
              </a:path>
            </a:pathLst>
          </a:custGeom>
          <a:solidFill>
            <a:schemeClr val="accent3"/>
          </a:solidFill>
          <a:ln>
            <a:noFill/>
          </a:ln>
          <a:effectLst/>
        </p:spPr>
        <p:txBody>
          <a:bodyPr wrap="none" anchor="ctr"/>
          <a:lstStyle/>
          <a:p>
            <a:endParaRPr lang="en-US" sz="6532"/>
          </a:p>
        </p:txBody>
      </p:sp>
      <p:sp>
        <p:nvSpPr>
          <p:cNvPr id="6" name="Freeform 3">
            <a:extLst>
              <a:ext uri="{FF2B5EF4-FFF2-40B4-BE49-F238E27FC236}">
                <a16:creationId xmlns:a16="http://schemas.microsoft.com/office/drawing/2014/main" id="{A8303603-6739-4700-8422-6FECEF78297D}"/>
              </a:ext>
            </a:extLst>
          </p:cNvPr>
          <p:cNvSpPr>
            <a:spLocks noChangeArrowheads="1"/>
          </p:cNvSpPr>
          <p:nvPr/>
        </p:nvSpPr>
        <p:spPr bwMode="auto">
          <a:xfrm>
            <a:off x="7391069" y="2917330"/>
            <a:ext cx="4797756" cy="4797757"/>
          </a:xfrm>
          <a:custGeom>
            <a:avLst/>
            <a:gdLst>
              <a:gd name="T0" fmla="*/ 6069 w 7009"/>
              <a:gd name="T1" fmla="*/ 3563 h 7008"/>
              <a:gd name="T2" fmla="*/ 6069 w 7009"/>
              <a:gd name="T3" fmla="*/ 3563 h 7008"/>
              <a:gd name="T4" fmla="*/ 6687 w 7009"/>
              <a:gd name="T5" fmla="*/ 3749 h 7008"/>
              <a:gd name="T6" fmla="*/ 6687 w 7009"/>
              <a:gd name="T7" fmla="*/ 3749 h 7008"/>
              <a:gd name="T8" fmla="*/ 7008 w 7009"/>
              <a:gd name="T9" fmla="*/ 3550 h 7008"/>
              <a:gd name="T10" fmla="*/ 7008 w 7009"/>
              <a:gd name="T11" fmla="*/ 1579 h 7008"/>
              <a:gd name="T12" fmla="*/ 5051 w 7009"/>
              <a:gd name="T13" fmla="*/ 1579 h 7008"/>
              <a:gd name="T14" fmla="*/ 5051 w 7009"/>
              <a:gd name="T15" fmla="*/ 1579 h 7008"/>
              <a:gd name="T16" fmla="*/ 4853 w 7009"/>
              <a:gd name="T17" fmla="*/ 1258 h 7008"/>
              <a:gd name="T18" fmla="*/ 4853 w 7009"/>
              <a:gd name="T19" fmla="*/ 1258 h 7008"/>
              <a:gd name="T20" fmla="*/ 5029 w 7009"/>
              <a:gd name="T21" fmla="*/ 639 h 7008"/>
              <a:gd name="T22" fmla="*/ 5029 w 7009"/>
              <a:gd name="T23" fmla="*/ 639 h 7008"/>
              <a:gd name="T24" fmla="*/ 4296 w 7009"/>
              <a:gd name="T25" fmla="*/ 0 h 7008"/>
              <a:gd name="T26" fmla="*/ 4296 w 7009"/>
              <a:gd name="T27" fmla="*/ 0 h 7008"/>
              <a:gd name="T28" fmla="*/ 3564 w 7009"/>
              <a:gd name="T29" fmla="*/ 639 h 7008"/>
              <a:gd name="T30" fmla="*/ 3564 w 7009"/>
              <a:gd name="T31" fmla="*/ 639 h 7008"/>
              <a:gd name="T32" fmla="*/ 3750 w 7009"/>
              <a:gd name="T33" fmla="*/ 1258 h 7008"/>
              <a:gd name="T34" fmla="*/ 3750 w 7009"/>
              <a:gd name="T35" fmla="*/ 1258 h 7008"/>
              <a:gd name="T36" fmla="*/ 3550 w 7009"/>
              <a:gd name="T37" fmla="*/ 1579 h 7008"/>
              <a:gd name="T38" fmla="*/ 1579 w 7009"/>
              <a:gd name="T39" fmla="*/ 1579 h 7008"/>
              <a:gd name="T40" fmla="*/ 1579 w 7009"/>
              <a:gd name="T41" fmla="*/ 1579 h 7008"/>
              <a:gd name="T42" fmla="*/ 1579 w 7009"/>
              <a:gd name="T43" fmla="*/ 3550 h 7008"/>
              <a:gd name="T44" fmla="*/ 1579 w 7009"/>
              <a:gd name="T45" fmla="*/ 3550 h 7008"/>
              <a:gd name="T46" fmla="*/ 1259 w 7009"/>
              <a:gd name="T47" fmla="*/ 3749 h 7008"/>
              <a:gd name="T48" fmla="*/ 1259 w 7009"/>
              <a:gd name="T49" fmla="*/ 3749 h 7008"/>
              <a:gd name="T50" fmla="*/ 640 w 7009"/>
              <a:gd name="T51" fmla="*/ 3563 h 7008"/>
              <a:gd name="T52" fmla="*/ 640 w 7009"/>
              <a:gd name="T53" fmla="*/ 3563 h 7008"/>
              <a:gd name="T54" fmla="*/ 0 w 7009"/>
              <a:gd name="T55" fmla="*/ 4296 h 7008"/>
              <a:gd name="T56" fmla="*/ 0 w 7009"/>
              <a:gd name="T57" fmla="*/ 4296 h 7008"/>
              <a:gd name="T58" fmla="*/ 640 w 7009"/>
              <a:gd name="T59" fmla="*/ 5028 h 7008"/>
              <a:gd name="T60" fmla="*/ 640 w 7009"/>
              <a:gd name="T61" fmla="*/ 5028 h 7008"/>
              <a:gd name="T62" fmla="*/ 1259 w 7009"/>
              <a:gd name="T63" fmla="*/ 4853 h 7008"/>
              <a:gd name="T64" fmla="*/ 1259 w 7009"/>
              <a:gd name="T65" fmla="*/ 4853 h 7008"/>
              <a:gd name="T66" fmla="*/ 1579 w 7009"/>
              <a:gd name="T67" fmla="*/ 5050 h 7008"/>
              <a:gd name="T68" fmla="*/ 1579 w 7009"/>
              <a:gd name="T69" fmla="*/ 7007 h 7008"/>
              <a:gd name="T70" fmla="*/ 1579 w 7009"/>
              <a:gd name="T71" fmla="*/ 6631 h 7008"/>
              <a:gd name="T72" fmla="*/ 1579 w 7009"/>
              <a:gd name="T73" fmla="*/ 7007 h 7008"/>
              <a:gd name="T74" fmla="*/ 3550 w 7009"/>
              <a:gd name="T75" fmla="*/ 7007 h 7008"/>
              <a:gd name="T76" fmla="*/ 3550 w 7009"/>
              <a:gd name="T77" fmla="*/ 7007 h 7008"/>
              <a:gd name="T78" fmla="*/ 3750 w 7009"/>
              <a:gd name="T79" fmla="*/ 6686 h 7008"/>
              <a:gd name="T80" fmla="*/ 3750 w 7009"/>
              <a:gd name="T81" fmla="*/ 6686 h 7008"/>
              <a:gd name="T82" fmla="*/ 3564 w 7009"/>
              <a:gd name="T83" fmla="*/ 6067 h 7008"/>
              <a:gd name="T84" fmla="*/ 3564 w 7009"/>
              <a:gd name="T85" fmla="*/ 6067 h 7008"/>
              <a:gd name="T86" fmla="*/ 4296 w 7009"/>
              <a:gd name="T87" fmla="*/ 5429 h 7008"/>
              <a:gd name="T88" fmla="*/ 4296 w 7009"/>
              <a:gd name="T89" fmla="*/ 5429 h 7008"/>
              <a:gd name="T90" fmla="*/ 5029 w 7009"/>
              <a:gd name="T91" fmla="*/ 6067 h 7008"/>
              <a:gd name="T92" fmla="*/ 5029 w 7009"/>
              <a:gd name="T93" fmla="*/ 6067 h 7008"/>
              <a:gd name="T94" fmla="*/ 4853 w 7009"/>
              <a:gd name="T95" fmla="*/ 6686 h 7008"/>
              <a:gd name="T96" fmla="*/ 4853 w 7009"/>
              <a:gd name="T97" fmla="*/ 6686 h 7008"/>
              <a:gd name="T98" fmla="*/ 5051 w 7009"/>
              <a:gd name="T99" fmla="*/ 7007 h 7008"/>
              <a:gd name="T100" fmla="*/ 7008 w 7009"/>
              <a:gd name="T101" fmla="*/ 7007 h 7008"/>
              <a:gd name="T102" fmla="*/ 7008 w 7009"/>
              <a:gd name="T103" fmla="*/ 5051 h 7008"/>
              <a:gd name="T104" fmla="*/ 7008 w 7009"/>
              <a:gd name="T105" fmla="*/ 5051 h 7008"/>
              <a:gd name="T106" fmla="*/ 6687 w 7009"/>
              <a:gd name="T107" fmla="*/ 4853 h 7008"/>
              <a:gd name="T108" fmla="*/ 6687 w 7009"/>
              <a:gd name="T109" fmla="*/ 4853 h 7008"/>
              <a:gd name="T110" fmla="*/ 6069 w 7009"/>
              <a:gd name="T111" fmla="*/ 5028 h 7008"/>
              <a:gd name="T112" fmla="*/ 6069 w 7009"/>
              <a:gd name="T113" fmla="*/ 5028 h 7008"/>
              <a:gd name="T114" fmla="*/ 5430 w 7009"/>
              <a:gd name="T115" fmla="*/ 4296 h 7008"/>
              <a:gd name="T116" fmla="*/ 5430 w 7009"/>
              <a:gd name="T117" fmla="*/ 4296 h 7008"/>
              <a:gd name="T118" fmla="*/ 6069 w 7009"/>
              <a:gd name="T119" fmla="*/ 3563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9" h="7008">
                <a:moveTo>
                  <a:pt x="6069" y="3563"/>
                </a:moveTo>
                <a:lnTo>
                  <a:pt x="6069" y="3563"/>
                </a:lnTo>
                <a:cubicBezTo>
                  <a:pt x="6238" y="3563"/>
                  <a:pt x="6472" y="3640"/>
                  <a:pt x="6687" y="3749"/>
                </a:cubicBezTo>
                <a:lnTo>
                  <a:pt x="6687" y="3749"/>
                </a:lnTo>
                <a:cubicBezTo>
                  <a:pt x="6834" y="3824"/>
                  <a:pt x="7008" y="3715"/>
                  <a:pt x="7008" y="3550"/>
                </a:cubicBezTo>
                <a:lnTo>
                  <a:pt x="7008" y="1579"/>
                </a:lnTo>
                <a:lnTo>
                  <a:pt x="5051" y="1579"/>
                </a:lnTo>
                <a:lnTo>
                  <a:pt x="5051" y="1579"/>
                </a:lnTo>
                <a:cubicBezTo>
                  <a:pt x="4886" y="1579"/>
                  <a:pt x="4781" y="1407"/>
                  <a:pt x="4853" y="1258"/>
                </a:cubicBezTo>
                <a:lnTo>
                  <a:pt x="4853" y="1258"/>
                </a:lnTo>
                <a:cubicBezTo>
                  <a:pt x="4958" y="1043"/>
                  <a:pt x="5029" y="810"/>
                  <a:pt x="5029" y="639"/>
                </a:cubicBezTo>
                <a:lnTo>
                  <a:pt x="5029" y="639"/>
                </a:lnTo>
                <a:cubicBezTo>
                  <a:pt x="5029" y="224"/>
                  <a:pt x="4701" y="0"/>
                  <a:pt x="4296" y="0"/>
                </a:cubicBezTo>
                <a:lnTo>
                  <a:pt x="4296" y="0"/>
                </a:lnTo>
                <a:cubicBezTo>
                  <a:pt x="3892" y="0"/>
                  <a:pt x="3564" y="224"/>
                  <a:pt x="3564" y="639"/>
                </a:cubicBezTo>
                <a:lnTo>
                  <a:pt x="3564" y="639"/>
                </a:lnTo>
                <a:cubicBezTo>
                  <a:pt x="3564" y="810"/>
                  <a:pt x="3640" y="1042"/>
                  <a:pt x="3750" y="1258"/>
                </a:cubicBezTo>
                <a:lnTo>
                  <a:pt x="3750" y="1258"/>
                </a:lnTo>
                <a:cubicBezTo>
                  <a:pt x="3824" y="1405"/>
                  <a:pt x="3715" y="1579"/>
                  <a:pt x="3550" y="1579"/>
                </a:cubicBezTo>
                <a:lnTo>
                  <a:pt x="1579" y="1579"/>
                </a:lnTo>
                <a:lnTo>
                  <a:pt x="1579" y="1579"/>
                </a:lnTo>
                <a:lnTo>
                  <a:pt x="1579" y="3550"/>
                </a:lnTo>
                <a:lnTo>
                  <a:pt x="1579" y="3550"/>
                </a:lnTo>
                <a:cubicBezTo>
                  <a:pt x="1579" y="3715"/>
                  <a:pt x="1405" y="3824"/>
                  <a:pt x="1259" y="3749"/>
                </a:cubicBezTo>
                <a:lnTo>
                  <a:pt x="1259" y="3749"/>
                </a:lnTo>
                <a:cubicBezTo>
                  <a:pt x="1043" y="3640"/>
                  <a:pt x="810" y="3563"/>
                  <a:pt x="640" y="3563"/>
                </a:cubicBezTo>
                <a:lnTo>
                  <a:pt x="640" y="3563"/>
                </a:lnTo>
                <a:cubicBezTo>
                  <a:pt x="224" y="3563"/>
                  <a:pt x="0" y="3891"/>
                  <a:pt x="0" y="4296"/>
                </a:cubicBezTo>
                <a:lnTo>
                  <a:pt x="0" y="4296"/>
                </a:lnTo>
                <a:cubicBezTo>
                  <a:pt x="0" y="4701"/>
                  <a:pt x="224" y="5028"/>
                  <a:pt x="640" y="5028"/>
                </a:cubicBezTo>
                <a:lnTo>
                  <a:pt x="640" y="5028"/>
                </a:lnTo>
                <a:cubicBezTo>
                  <a:pt x="810" y="5028"/>
                  <a:pt x="1043" y="4958"/>
                  <a:pt x="1259" y="4853"/>
                </a:cubicBezTo>
                <a:lnTo>
                  <a:pt x="1259" y="4853"/>
                </a:lnTo>
                <a:cubicBezTo>
                  <a:pt x="1406" y="4781"/>
                  <a:pt x="1579" y="4886"/>
                  <a:pt x="1579" y="5050"/>
                </a:cubicBezTo>
                <a:lnTo>
                  <a:pt x="1579" y="7007"/>
                </a:lnTo>
                <a:lnTo>
                  <a:pt x="1579" y="6631"/>
                </a:lnTo>
                <a:lnTo>
                  <a:pt x="1579" y="7007"/>
                </a:lnTo>
                <a:lnTo>
                  <a:pt x="3550" y="7007"/>
                </a:lnTo>
                <a:lnTo>
                  <a:pt x="3550" y="7007"/>
                </a:lnTo>
                <a:cubicBezTo>
                  <a:pt x="3715" y="7007"/>
                  <a:pt x="3824" y="6833"/>
                  <a:pt x="3750" y="6686"/>
                </a:cubicBezTo>
                <a:lnTo>
                  <a:pt x="3750" y="6686"/>
                </a:lnTo>
                <a:cubicBezTo>
                  <a:pt x="3640" y="6471"/>
                  <a:pt x="3564" y="6238"/>
                  <a:pt x="3564" y="6067"/>
                </a:cubicBezTo>
                <a:lnTo>
                  <a:pt x="3564" y="6067"/>
                </a:lnTo>
                <a:cubicBezTo>
                  <a:pt x="3564" y="5652"/>
                  <a:pt x="3892" y="5429"/>
                  <a:pt x="4296" y="5429"/>
                </a:cubicBezTo>
                <a:lnTo>
                  <a:pt x="4296" y="5429"/>
                </a:lnTo>
                <a:cubicBezTo>
                  <a:pt x="4701" y="5429"/>
                  <a:pt x="5029" y="5652"/>
                  <a:pt x="5029" y="6067"/>
                </a:cubicBezTo>
                <a:lnTo>
                  <a:pt x="5029" y="6067"/>
                </a:lnTo>
                <a:cubicBezTo>
                  <a:pt x="5029" y="6238"/>
                  <a:pt x="4958" y="6471"/>
                  <a:pt x="4853" y="6686"/>
                </a:cubicBezTo>
                <a:lnTo>
                  <a:pt x="4853" y="6686"/>
                </a:lnTo>
                <a:cubicBezTo>
                  <a:pt x="4781" y="6834"/>
                  <a:pt x="4886" y="7007"/>
                  <a:pt x="5051" y="7007"/>
                </a:cubicBezTo>
                <a:lnTo>
                  <a:pt x="7008" y="7007"/>
                </a:lnTo>
                <a:lnTo>
                  <a:pt x="7008" y="5051"/>
                </a:lnTo>
                <a:lnTo>
                  <a:pt x="7008" y="5051"/>
                </a:lnTo>
                <a:cubicBezTo>
                  <a:pt x="7008" y="4886"/>
                  <a:pt x="6835" y="4781"/>
                  <a:pt x="6687" y="4853"/>
                </a:cubicBezTo>
                <a:lnTo>
                  <a:pt x="6687" y="4853"/>
                </a:lnTo>
                <a:cubicBezTo>
                  <a:pt x="6472" y="4958"/>
                  <a:pt x="6239" y="5028"/>
                  <a:pt x="6069" y="5028"/>
                </a:cubicBezTo>
                <a:lnTo>
                  <a:pt x="6069" y="5028"/>
                </a:lnTo>
                <a:cubicBezTo>
                  <a:pt x="5654" y="5028"/>
                  <a:pt x="5430" y="4701"/>
                  <a:pt x="5430" y="4296"/>
                </a:cubicBezTo>
                <a:lnTo>
                  <a:pt x="5430" y="4296"/>
                </a:lnTo>
                <a:cubicBezTo>
                  <a:pt x="5430" y="3891"/>
                  <a:pt x="5654" y="3563"/>
                  <a:pt x="6069" y="3563"/>
                </a:cubicBezTo>
              </a:path>
            </a:pathLst>
          </a:custGeom>
          <a:solidFill>
            <a:schemeClr val="accent1"/>
          </a:solidFill>
          <a:ln>
            <a:noFill/>
          </a:ln>
          <a:effectLst/>
        </p:spPr>
        <p:txBody>
          <a:bodyPr wrap="none" anchor="ctr"/>
          <a:lstStyle/>
          <a:p>
            <a:endParaRPr lang="en-US" sz="6532"/>
          </a:p>
        </p:txBody>
      </p:sp>
      <p:sp>
        <p:nvSpPr>
          <p:cNvPr id="7" name="Freeform 5">
            <a:extLst>
              <a:ext uri="{FF2B5EF4-FFF2-40B4-BE49-F238E27FC236}">
                <a16:creationId xmlns:a16="http://schemas.microsoft.com/office/drawing/2014/main" id="{9360E68A-3BAD-4DD5-8A2D-68441B890116}"/>
              </a:ext>
            </a:extLst>
          </p:cNvPr>
          <p:cNvSpPr>
            <a:spLocks noChangeArrowheads="1"/>
          </p:cNvSpPr>
          <p:nvPr/>
        </p:nvSpPr>
        <p:spPr bwMode="auto">
          <a:xfrm>
            <a:off x="11104877" y="3995242"/>
            <a:ext cx="4797756" cy="4797756"/>
          </a:xfrm>
          <a:custGeom>
            <a:avLst/>
            <a:gdLst>
              <a:gd name="T0" fmla="*/ 6067 w 7007"/>
              <a:gd name="T1" fmla="*/ 3444 h 7007"/>
              <a:gd name="T2" fmla="*/ 6067 w 7007"/>
              <a:gd name="T3" fmla="*/ 3444 h 7007"/>
              <a:gd name="T4" fmla="*/ 6686 w 7007"/>
              <a:gd name="T5" fmla="*/ 3258 h 7007"/>
              <a:gd name="T6" fmla="*/ 6686 w 7007"/>
              <a:gd name="T7" fmla="*/ 3258 h 7007"/>
              <a:gd name="T8" fmla="*/ 7006 w 7007"/>
              <a:gd name="T9" fmla="*/ 3458 h 7007"/>
              <a:gd name="T10" fmla="*/ 7006 w 7007"/>
              <a:gd name="T11" fmla="*/ 5428 h 7007"/>
              <a:gd name="T12" fmla="*/ 5049 w 7007"/>
              <a:gd name="T13" fmla="*/ 5428 h 7007"/>
              <a:gd name="T14" fmla="*/ 5049 w 7007"/>
              <a:gd name="T15" fmla="*/ 5428 h 7007"/>
              <a:gd name="T16" fmla="*/ 4851 w 7007"/>
              <a:gd name="T17" fmla="*/ 5748 h 7007"/>
              <a:gd name="T18" fmla="*/ 4851 w 7007"/>
              <a:gd name="T19" fmla="*/ 5748 h 7007"/>
              <a:gd name="T20" fmla="*/ 5027 w 7007"/>
              <a:gd name="T21" fmla="*/ 6367 h 7007"/>
              <a:gd name="T22" fmla="*/ 5027 w 7007"/>
              <a:gd name="T23" fmla="*/ 6367 h 7007"/>
              <a:gd name="T24" fmla="*/ 4295 w 7007"/>
              <a:gd name="T25" fmla="*/ 7006 h 7007"/>
              <a:gd name="T26" fmla="*/ 4295 w 7007"/>
              <a:gd name="T27" fmla="*/ 7006 h 7007"/>
              <a:gd name="T28" fmla="*/ 3562 w 7007"/>
              <a:gd name="T29" fmla="*/ 6367 h 7007"/>
              <a:gd name="T30" fmla="*/ 3562 w 7007"/>
              <a:gd name="T31" fmla="*/ 6367 h 7007"/>
              <a:gd name="T32" fmla="*/ 3748 w 7007"/>
              <a:gd name="T33" fmla="*/ 5748 h 7007"/>
              <a:gd name="T34" fmla="*/ 3748 w 7007"/>
              <a:gd name="T35" fmla="*/ 5748 h 7007"/>
              <a:gd name="T36" fmla="*/ 3548 w 7007"/>
              <a:gd name="T37" fmla="*/ 5428 h 7007"/>
              <a:gd name="T38" fmla="*/ 1578 w 7007"/>
              <a:gd name="T39" fmla="*/ 5428 h 7007"/>
              <a:gd name="T40" fmla="*/ 1578 w 7007"/>
              <a:gd name="T41" fmla="*/ 3458 h 7007"/>
              <a:gd name="T42" fmla="*/ 1578 w 7007"/>
              <a:gd name="T43" fmla="*/ 3458 h 7007"/>
              <a:gd name="T44" fmla="*/ 1257 w 7007"/>
              <a:gd name="T45" fmla="*/ 3258 h 7007"/>
              <a:gd name="T46" fmla="*/ 1257 w 7007"/>
              <a:gd name="T47" fmla="*/ 3258 h 7007"/>
              <a:gd name="T48" fmla="*/ 639 w 7007"/>
              <a:gd name="T49" fmla="*/ 3444 h 7007"/>
              <a:gd name="T50" fmla="*/ 639 w 7007"/>
              <a:gd name="T51" fmla="*/ 3444 h 7007"/>
              <a:gd name="T52" fmla="*/ 0 w 7007"/>
              <a:gd name="T53" fmla="*/ 2712 h 7007"/>
              <a:gd name="T54" fmla="*/ 0 w 7007"/>
              <a:gd name="T55" fmla="*/ 2712 h 7007"/>
              <a:gd name="T56" fmla="*/ 639 w 7007"/>
              <a:gd name="T57" fmla="*/ 1979 h 7007"/>
              <a:gd name="T58" fmla="*/ 639 w 7007"/>
              <a:gd name="T59" fmla="*/ 1979 h 7007"/>
              <a:gd name="T60" fmla="*/ 1257 w 7007"/>
              <a:gd name="T61" fmla="*/ 2155 h 7007"/>
              <a:gd name="T62" fmla="*/ 1257 w 7007"/>
              <a:gd name="T63" fmla="*/ 2155 h 7007"/>
              <a:gd name="T64" fmla="*/ 1578 w 7007"/>
              <a:gd name="T65" fmla="*/ 1957 h 7007"/>
              <a:gd name="T66" fmla="*/ 1578 w 7007"/>
              <a:gd name="T67" fmla="*/ 0 h 7007"/>
              <a:gd name="T68" fmla="*/ 1578 w 7007"/>
              <a:gd name="T69" fmla="*/ 376 h 7007"/>
              <a:gd name="T70" fmla="*/ 1578 w 7007"/>
              <a:gd name="T71" fmla="*/ 0 h 7007"/>
              <a:gd name="T72" fmla="*/ 3548 w 7007"/>
              <a:gd name="T73" fmla="*/ 0 h 7007"/>
              <a:gd name="T74" fmla="*/ 3548 w 7007"/>
              <a:gd name="T75" fmla="*/ 0 h 7007"/>
              <a:gd name="T76" fmla="*/ 3748 w 7007"/>
              <a:gd name="T77" fmla="*/ 321 h 7007"/>
              <a:gd name="T78" fmla="*/ 3748 w 7007"/>
              <a:gd name="T79" fmla="*/ 321 h 7007"/>
              <a:gd name="T80" fmla="*/ 3562 w 7007"/>
              <a:gd name="T81" fmla="*/ 939 h 7007"/>
              <a:gd name="T82" fmla="*/ 3562 w 7007"/>
              <a:gd name="T83" fmla="*/ 939 h 7007"/>
              <a:gd name="T84" fmla="*/ 4295 w 7007"/>
              <a:gd name="T85" fmla="*/ 1578 h 7007"/>
              <a:gd name="T86" fmla="*/ 4295 w 7007"/>
              <a:gd name="T87" fmla="*/ 1578 h 7007"/>
              <a:gd name="T88" fmla="*/ 5027 w 7007"/>
              <a:gd name="T89" fmla="*/ 939 h 7007"/>
              <a:gd name="T90" fmla="*/ 5027 w 7007"/>
              <a:gd name="T91" fmla="*/ 939 h 7007"/>
              <a:gd name="T92" fmla="*/ 4851 w 7007"/>
              <a:gd name="T93" fmla="*/ 320 h 7007"/>
              <a:gd name="T94" fmla="*/ 4851 w 7007"/>
              <a:gd name="T95" fmla="*/ 320 h 7007"/>
              <a:gd name="T96" fmla="*/ 5049 w 7007"/>
              <a:gd name="T97" fmla="*/ 0 h 7007"/>
              <a:gd name="T98" fmla="*/ 7006 w 7007"/>
              <a:gd name="T99" fmla="*/ 0 h 7007"/>
              <a:gd name="T100" fmla="*/ 7006 w 7007"/>
              <a:gd name="T101" fmla="*/ 1957 h 7007"/>
              <a:gd name="T102" fmla="*/ 7006 w 7007"/>
              <a:gd name="T103" fmla="*/ 1957 h 7007"/>
              <a:gd name="T104" fmla="*/ 6686 w 7007"/>
              <a:gd name="T105" fmla="*/ 2155 h 7007"/>
              <a:gd name="T106" fmla="*/ 6686 w 7007"/>
              <a:gd name="T107" fmla="*/ 2155 h 7007"/>
              <a:gd name="T108" fmla="*/ 6067 w 7007"/>
              <a:gd name="T109" fmla="*/ 1979 h 7007"/>
              <a:gd name="T110" fmla="*/ 6067 w 7007"/>
              <a:gd name="T111" fmla="*/ 1979 h 7007"/>
              <a:gd name="T112" fmla="*/ 5428 w 7007"/>
              <a:gd name="T113" fmla="*/ 2712 h 7007"/>
              <a:gd name="T114" fmla="*/ 5428 w 7007"/>
              <a:gd name="T115" fmla="*/ 2712 h 7007"/>
              <a:gd name="T116" fmla="*/ 6067 w 7007"/>
              <a:gd name="T117" fmla="*/ 3444 h 7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007" h="7007">
                <a:moveTo>
                  <a:pt x="6067" y="3444"/>
                </a:moveTo>
                <a:lnTo>
                  <a:pt x="6067" y="3444"/>
                </a:lnTo>
                <a:cubicBezTo>
                  <a:pt x="6237" y="3444"/>
                  <a:pt x="6470" y="3368"/>
                  <a:pt x="6686" y="3258"/>
                </a:cubicBezTo>
                <a:lnTo>
                  <a:pt x="6686" y="3258"/>
                </a:lnTo>
                <a:cubicBezTo>
                  <a:pt x="6832" y="3184"/>
                  <a:pt x="7006" y="3293"/>
                  <a:pt x="7006" y="3458"/>
                </a:cubicBezTo>
                <a:lnTo>
                  <a:pt x="7006" y="5428"/>
                </a:lnTo>
                <a:lnTo>
                  <a:pt x="5049" y="5428"/>
                </a:lnTo>
                <a:lnTo>
                  <a:pt x="5049" y="5428"/>
                </a:lnTo>
                <a:cubicBezTo>
                  <a:pt x="4884" y="5428"/>
                  <a:pt x="4779" y="5600"/>
                  <a:pt x="4851" y="5748"/>
                </a:cubicBezTo>
                <a:lnTo>
                  <a:pt x="4851" y="5748"/>
                </a:lnTo>
                <a:cubicBezTo>
                  <a:pt x="4957" y="5964"/>
                  <a:pt x="5027" y="6197"/>
                  <a:pt x="5027" y="6367"/>
                </a:cubicBezTo>
                <a:lnTo>
                  <a:pt x="5027" y="6367"/>
                </a:lnTo>
                <a:cubicBezTo>
                  <a:pt x="5027" y="6782"/>
                  <a:pt x="4699" y="7006"/>
                  <a:pt x="4295" y="7006"/>
                </a:cubicBezTo>
                <a:lnTo>
                  <a:pt x="4295" y="7006"/>
                </a:lnTo>
                <a:cubicBezTo>
                  <a:pt x="3890" y="7006"/>
                  <a:pt x="3562" y="6782"/>
                  <a:pt x="3562" y="6367"/>
                </a:cubicBezTo>
                <a:lnTo>
                  <a:pt x="3562" y="6367"/>
                </a:lnTo>
                <a:cubicBezTo>
                  <a:pt x="3562" y="6197"/>
                  <a:pt x="3638" y="5964"/>
                  <a:pt x="3748" y="5748"/>
                </a:cubicBezTo>
                <a:lnTo>
                  <a:pt x="3748" y="5748"/>
                </a:lnTo>
                <a:cubicBezTo>
                  <a:pt x="3822" y="5601"/>
                  <a:pt x="3713" y="5428"/>
                  <a:pt x="3548" y="5428"/>
                </a:cubicBezTo>
                <a:lnTo>
                  <a:pt x="1578" y="5428"/>
                </a:lnTo>
                <a:lnTo>
                  <a:pt x="1578" y="3458"/>
                </a:lnTo>
                <a:lnTo>
                  <a:pt x="1578" y="3458"/>
                </a:lnTo>
                <a:cubicBezTo>
                  <a:pt x="1578" y="3293"/>
                  <a:pt x="1404" y="3184"/>
                  <a:pt x="1257" y="3258"/>
                </a:cubicBezTo>
                <a:lnTo>
                  <a:pt x="1257" y="3258"/>
                </a:lnTo>
                <a:cubicBezTo>
                  <a:pt x="1042" y="3368"/>
                  <a:pt x="809" y="3444"/>
                  <a:pt x="639" y="3444"/>
                </a:cubicBezTo>
                <a:lnTo>
                  <a:pt x="639" y="3444"/>
                </a:lnTo>
                <a:cubicBezTo>
                  <a:pt x="224" y="3444"/>
                  <a:pt x="0" y="3116"/>
                  <a:pt x="0" y="2712"/>
                </a:cubicBezTo>
                <a:lnTo>
                  <a:pt x="0" y="2712"/>
                </a:lnTo>
                <a:cubicBezTo>
                  <a:pt x="0" y="2307"/>
                  <a:pt x="224" y="1979"/>
                  <a:pt x="639" y="1979"/>
                </a:cubicBezTo>
                <a:lnTo>
                  <a:pt x="639" y="1979"/>
                </a:lnTo>
                <a:cubicBezTo>
                  <a:pt x="809" y="1979"/>
                  <a:pt x="1042" y="2050"/>
                  <a:pt x="1257" y="2155"/>
                </a:cubicBezTo>
                <a:lnTo>
                  <a:pt x="1257" y="2155"/>
                </a:lnTo>
                <a:cubicBezTo>
                  <a:pt x="1405" y="2226"/>
                  <a:pt x="1578" y="2121"/>
                  <a:pt x="1578" y="1957"/>
                </a:cubicBezTo>
                <a:lnTo>
                  <a:pt x="1578" y="0"/>
                </a:lnTo>
                <a:lnTo>
                  <a:pt x="1578" y="376"/>
                </a:lnTo>
                <a:lnTo>
                  <a:pt x="1578" y="0"/>
                </a:lnTo>
                <a:lnTo>
                  <a:pt x="3548" y="0"/>
                </a:lnTo>
                <a:lnTo>
                  <a:pt x="3548" y="0"/>
                </a:lnTo>
                <a:cubicBezTo>
                  <a:pt x="3713" y="0"/>
                  <a:pt x="3822" y="174"/>
                  <a:pt x="3748" y="321"/>
                </a:cubicBezTo>
                <a:lnTo>
                  <a:pt x="3748" y="321"/>
                </a:lnTo>
                <a:cubicBezTo>
                  <a:pt x="3638" y="536"/>
                  <a:pt x="3562" y="769"/>
                  <a:pt x="3562" y="939"/>
                </a:cubicBezTo>
                <a:lnTo>
                  <a:pt x="3562" y="939"/>
                </a:lnTo>
                <a:cubicBezTo>
                  <a:pt x="3562" y="1354"/>
                  <a:pt x="3890" y="1578"/>
                  <a:pt x="4295" y="1578"/>
                </a:cubicBezTo>
                <a:lnTo>
                  <a:pt x="4295" y="1578"/>
                </a:lnTo>
                <a:cubicBezTo>
                  <a:pt x="4699" y="1578"/>
                  <a:pt x="5027" y="1354"/>
                  <a:pt x="5027" y="939"/>
                </a:cubicBezTo>
                <a:lnTo>
                  <a:pt x="5027" y="939"/>
                </a:lnTo>
                <a:cubicBezTo>
                  <a:pt x="5027" y="769"/>
                  <a:pt x="4957" y="535"/>
                  <a:pt x="4851" y="320"/>
                </a:cubicBezTo>
                <a:lnTo>
                  <a:pt x="4851" y="320"/>
                </a:lnTo>
                <a:cubicBezTo>
                  <a:pt x="4779" y="172"/>
                  <a:pt x="4884" y="0"/>
                  <a:pt x="5049" y="0"/>
                </a:cubicBezTo>
                <a:lnTo>
                  <a:pt x="7006" y="0"/>
                </a:lnTo>
                <a:lnTo>
                  <a:pt x="7006" y="1957"/>
                </a:lnTo>
                <a:lnTo>
                  <a:pt x="7006" y="1957"/>
                </a:lnTo>
                <a:cubicBezTo>
                  <a:pt x="7006" y="2121"/>
                  <a:pt x="6833" y="2226"/>
                  <a:pt x="6686" y="2155"/>
                </a:cubicBezTo>
                <a:lnTo>
                  <a:pt x="6686" y="2155"/>
                </a:lnTo>
                <a:cubicBezTo>
                  <a:pt x="6470" y="2050"/>
                  <a:pt x="6237" y="1979"/>
                  <a:pt x="6067" y="1979"/>
                </a:cubicBezTo>
                <a:lnTo>
                  <a:pt x="6067" y="1979"/>
                </a:lnTo>
                <a:cubicBezTo>
                  <a:pt x="5651" y="1979"/>
                  <a:pt x="5428" y="2307"/>
                  <a:pt x="5428" y="2712"/>
                </a:cubicBezTo>
                <a:lnTo>
                  <a:pt x="5428" y="2712"/>
                </a:lnTo>
                <a:cubicBezTo>
                  <a:pt x="5428" y="3116"/>
                  <a:pt x="5651" y="3444"/>
                  <a:pt x="6067" y="3444"/>
                </a:cubicBezTo>
              </a:path>
            </a:pathLst>
          </a:custGeom>
          <a:solidFill>
            <a:schemeClr val="accent2"/>
          </a:solidFill>
          <a:ln>
            <a:noFill/>
          </a:ln>
          <a:effectLst/>
        </p:spPr>
        <p:txBody>
          <a:bodyPr wrap="none" anchor="ctr"/>
          <a:lstStyle/>
          <a:p>
            <a:endParaRPr lang="en-US" sz="6532"/>
          </a:p>
        </p:txBody>
      </p:sp>
      <p:sp>
        <p:nvSpPr>
          <p:cNvPr id="8" name="Freeform 7">
            <a:extLst>
              <a:ext uri="{FF2B5EF4-FFF2-40B4-BE49-F238E27FC236}">
                <a16:creationId xmlns:a16="http://schemas.microsoft.com/office/drawing/2014/main" id="{CFD3194C-B7E3-49D2-9AFC-3F270FCC462F}"/>
              </a:ext>
            </a:extLst>
          </p:cNvPr>
          <p:cNvSpPr>
            <a:spLocks noChangeArrowheads="1"/>
          </p:cNvSpPr>
          <p:nvPr/>
        </p:nvSpPr>
        <p:spPr bwMode="auto">
          <a:xfrm>
            <a:off x="8471998" y="6640198"/>
            <a:ext cx="4797756" cy="4797756"/>
          </a:xfrm>
          <a:custGeom>
            <a:avLst/>
            <a:gdLst>
              <a:gd name="T0" fmla="*/ 939 w 7006"/>
              <a:gd name="T1" fmla="*/ 3562 h 7008"/>
              <a:gd name="T2" fmla="*/ 939 w 7006"/>
              <a:gd name="T3" fmla="*/ 3562 h 7008"/>
              <a:gd name="T4" fmla="*/ 320 w 7006"/>
              <a:gd name="T5" fmla="*/ 3748 h 7008"/>
              <a:gd name="T6" fmla="*/ 320 w 7006"/>
              <a:gd name="T7" fmla="*/ 3748 h 7008"/>
              <a:gd name="T8" fmla="*/ 0 w 7006"/>
              <a:gd name="T9" fmla="*/ 3549 h 7008"/>
              <a:gd name="T10" fmla="*/ 0 w 7006"/>
              <a:gd name="T11" fmla="*/ 1578 h 7008"/>
              <a:gd name="T12" fmla="*/ 1957 w 7006"/>
              <a:gd name="T13" fmla="*/ 1578 h 7008"/>
              <a:gd name="T14" fmla="*/ 1957 w 7006"/>
              <a:gd name="T15" fmla="*/ 1578 h 7008"/>
              <a:gd name="T16" fmla="*/ 2154 w 7006"/>
              <a:gd name="T17" fmla="*/ 1258 h 7008"/>
              <a:gd name="T18" fmla="*/ 2154 w 7006"/>
              <a:gd name="T19" fmla="*/ 1258 h 7008"/>
              <a:gd name="T20" fmla="*/ 1978 w 7006"/>
              <a:gd name="T21" fmla="*/ 639 h 7008"/>
              <a:gd name="T22" fmla="*/ 1978 w 7006"/>
              <a:gd name="T23" fmla="*/ 639 h 7008"/>
              <a:gd name="T24" fmla="*/ 2711 w 7006"/>
              <a:gd name="T25" fmla="*/ 0 h 7008"/>
              <a:gd name="T26" fmla="*/ 2711 w 7006"/>
              <a:gd name="T27" fmla="*/ 0 h 7008"/>
              <a:gd name="T28" fmla="*/ 3444 w 7006"/>
              <a:gd name="T29" fmla="*/ 639 h 7008"/>
              <a:gd name="T30" fmla="*/ 3444 w 7006"/>
              <a:gd name="T31" fmla="*/ 639 h 7008"/>
              <a:gd name="T32" fmla="*/ 3258 w 7006"/>
              <a:gd name="T33" fmla="*/ 1257 h 7008"/>
              <a:gd name="T34" fmla="*/ 3258 w 7006"/>
              <a:gd name="T35" fmla="*/ 1257 h 7008"/>
              <a:gd name="T36" fmla="*/ 3457 w 7006"/>
              <a:gd name="T37" fmla="*/ 1578 h 7008"/>
              <a:gd name="T38" fmla="*/ 5429 w 7006"/>
              <a:gd name="T39" fmla="*/ 1578 h 7008"/>
              <a:gd name="T40" fmla="*/ 5429 w 7006"/>
              <a:gd name="T41" fmla="*/ 1578 h 7008"/>
              <a:gd name="T42" fmla="*/ 5429 w 7006"/>
              <a:gd name="T43" fmla="*/ 3549 h 7008"/>
              <a:gd name="T44" fmla="*/ 5429 w 7006"/>
              <a:gd name="T45" fmla="*/ 3549 h 7008"/>
              <a:gd name="T46" fmla="*/ 5748 w 7006"/>
              <a:gd name="T47" fmla="*/ 3748 h 7008"/>
              <a:gd name="T48" fmla="*/ 5748 w 7006"/>
              <a:gd name="T49" fmla="*/ 3748 h 7008"/>
              <a:gd name="T50" fmla="*/ 6367 w 7006"/>
              <a:gd name="T51" fmla="*/ 3562 h 7008"/>
              <a:gd name="T52" fmla="*/ 6367 w 7006"/>
              <a:gd name="T53" fmla="*/ 3562 h 7008"/>
              <a:gd name="T54" fmla="*/ 7005 w 7006"/>
              <a:gd name="T55" fmla="*/ 4295 h 7008"/>
              <a:gd name="T56" fmla="*/ 7005 w 7006"/>
              <a:gd name="T57" fmla="*/ 4295 h 7008"/>
              <a:gd name="T58" fmla="*/ 6367 w 7006"/>
              <a:gd name="T59" fmla="*/ 5028 h 7008"/>
              <a:gd name="T60" fmla="*/ 6367 w 7006"/>
              <a:gd name="T61" fmla="*/ 5028 h 7008"/>
              <a:gd name="T62" fmla="*/ 5748 w 7006"/>
              <a:gd name="T63" fmla="*/ 4852 h 7008"/>
              <a:gd name="T64" fmla="*/ 5748 w 7006"/>
              <a:gd name="T65" fmla="*/ 4852 h 7008"/>
              <a:gd name="T66" fmla="*/ 5429 w 7006"/>
              <a:gd name="T67" fmla="*/ 5049 h 7008"/>
              <a:gd name="T68" fmla="*/ 5429 w 7006"/>
              <a:gd name="T69" fmla="*/ 7007 h 7008"/>
              <a:gd name="T70" fmla="*/ 5429 w 7006"/>
              <a:gd name="T71" fmla="*/ 6631 h 7008"/>
              <a:gd name="T72" fmla="*/ 5429 w 7006"/>
              <a:gd name="T73" fmla="*/ 7007 h 7008"/>
              <a:gd name="T74" fmla="*/ 3457 w 7006"/>
              <a:gd name="T75" fmla="*/ 7007 h 7008"/>
              <a:gd name="T76" fmla="*/ 3457 w 7006"/>
              <a:gd name="T77" fmla="*/ 7007 h 7008"/>
              <a:gd name="T78" fmla="*/ 3258 w 7006"/>
              <a:gd name="T79" fmla="*/ 6686 h 7008"/>
              <a:gd name="T80" fmla="*/ 3258 w 7006"/>
              <a:gd name="T81" fmla="*/ 6686 h 7008"/>
              <a:gd name="T82" fmla="*/ 3444 w 7006"/>
              <a:gd name="T83" fmla="*/ 6067 h 7008"/>
              <a:gd name="T84" fmla="*/ 3444 w 7006"/>
              <a:gd name="T85" fmla="*/ 6067 h 7008"/>
              <a:gd name="T86" fmla="*/ 2711 w 7006"/>
              <a:gd name="T87" fmla="*/ 5429 h 7008"/>
              <a:gd name="T88" fmla="*/ 2711 w 7006"/>
              <a:gd name="T89" fmla="*/ 5429 h 7008"/>
              <a:gd name="T90" fmla="*/ 1978 w 7006"/>
              <a:gd name="T91" fmla="*/ 6067 h 7008"/>
              <a:gd name="T92" fmla="*/ 1978 w 7006"/>
              <a:gd name="T93" fmla="*/ 6067 h 7008"/>
              <a:gd name="T94" fmla="*/ 2154 w 7006"/>
              <a:gd name="T95" fmla="*/ 6686 h 7008"/>
              <a:gd name="T96" fmla="*/ 2154 w 7006"/>
              <a:gd name="T97" fmla="*/ 6686 h 7008"/>
              <a:gd name="T98" fmla="*/ 1957 w 7006"/>
              <a:gd name="T99" fmla="*/ 7007 h 7008"/>
              <a:gd name="T100" fmla="*/ 0 w 7006"/>
              <a:gd name="T101" fmla="*/ 7007 h 7008"/>
              <a:gd name="T102" fmla="*/ 0 w 7006"/>
              <a:gd name="T103" fmla="*/ 5050 h 7008"/>
              <a:gd name="T104" fmla="*/ 0 w 7006"/>
              <a:gd name="T105" fmla="*/ 5050 h 7008"/>
              <a:gd name="T106" fmla="*/ 320 w 7006"/>
              <a:gd name="T107" fmla="*/ 4852 h 7008"/>
              <a:gd name="T108" fmla="*/ 320 w 7006"/>
              <a:gd name="T109" fmla="*/ 4852 h 7008"/>
              <a:gd name="T110" fmla="*/ 939 w 7006"/>
              <a:gd name="T111" fmla="*/ 5028 h 7008"/>
              <a:gd name="T112" fmla="*/ 939 w 7006"/>
              <a:gd name="T113" fmla="*/ 5028 h 7008"/>
              <a:gd name="T114" fmla="*/ 1578 w 7006"/>
              <a:gd name="T115" fmla="*/ 4295 h 7008"/>
              <a:gd name="T116" fmla="*/ 1578 w 7006"/>
              <a:gd name="T117" fmla="*/ 4295 h 7008"/>
              <a:gd name="T118" fmla="*/ 939 w 7006"/>
              <a:gd name="T119" fmla="*/ 3562 h 7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6" h="7008">
                <a:moveTo>
                  <a:pt x="939" y="3562"/>
                </a:moveTo>
                <a:lnTo>
                  <a:pt x="939" y="3562"/>
                </a:lnTo>
                <a:cubicBezTo>
                  <a:pt x="768" y="3562"/>
                  <a:pt x="536" y="3639"/>
                  <a:pt x="320" y="3748"/>
                </a:cubicBezTo>
                <a:lnTo>
                  <a:pt x="320" y="3748"/>
                </a:lnTo>
                <a:cubicBezTo>
                  <a:pt x="173" y="3823"/>
                  <a:pt x="0" y="3714"/>
                  <a:pt x="0" y="3549"/>
                </a:cubicBezTo>
                <a:lnTo>
                  <a:pt x="0" y="1578"/>
                </a:lnTo>
                <a:lnTo>
                  <a:pt x="1957" y="1578"/>
                </a:lnTo>
                <a:lnTo>
                  <a:pt x="1957" y="1578"/>
                </a:lnTo>
                <a:cubicBezTo>
                  <a:pt x="2121" y="1578"/>
                  <a:pt x="2226" y="1406"/>
                  <a:pt x="2154" y="1258"/>
                </a:cubicBezTo>
                <a:lnTo>
                  <a:pt x="2154" y="1258"/>
                </a:lnTo>
                <a:cubicBezTo>
                  <a:pt x="2050" y="1042"/>
                  <a:pt x="1978" y="809"/>
                  <a:pt x="1978" y="639"/>
                </a:cubicBezTo>
                <a:lnTo>
                  <a:pt x="1978" y="639"/>
                </a:lnTo>
                <a:cubicBezTo>
                  <a:pt x="1978" y="223"/>
                  <a:pt x="2307" y="0"/>
                  <a:pt x="2711" y="0"/>
                </a:cubicBezTo>
                <a:lnTo>
                  <a:pt x="2711" y="0"/>
                </a:lnTo>
                <a:cubicBezTo>
                  <a:pt x="3116" y="0"/>
                  <a:pt x="3444" y="223"/>
                  <a:pt x="3444" y="639"/>
                </a:cubicBezTo>
                <a:lnTo>
                  <a:pt x="3444" y="639"/>
                </a:lnTo>
                <a:cubicBezTo>
                  <a:pt x="3444" y="809"/>
                  <a:pt x="3367" y="1042"/>
                  <a:pt x="3258" y="1257"/>
                </a:cubicBezTo>
                <a:lnTo>
                  <a:pt x="3258" y="1257"/>
                </a:lnTo>
                <a:cubicBezTo>
                  <a:pt x="3184" y="1404"/>
                  <a:pt x="3293" y="1578"/>
                  <a:pt x="3457" y="1578"/>
                </a:cubicBezTo>
                <a:lnTo>
                  <a:pt x="5429" y="1578"/>
                </a:lnTo>
                <a:lnTo>
                  <a:pt x="5429" y="1578"/>
                </a:lnTo>
                <a:lnTo>
                  <a:pt x="5429" y="3549"/>
                </a:lnTo>
                <a:lnTo>
                  <a:pt x="5429" y="3549"/>
                </a:lnTo>
                <a:cubicBezTo>
                  <a:pt x="5429" y="3714"/>
                  <a:pt x="5601" y="3823"/>
                  <a:pt x="5748" y="3748"/>
                </a:cubicBezTo>
                <a:lnTo>
                  <a:pt x="5748" y="3748"/>
                </a:lnTo>
                <a:cubicBezTo>
                  <a:pt x="5963" y="3639"/>
                  <a:pt x="6197" y="3562"/>
                  <a:pt x="6367" y="3562"/>
                </a:cubicBezTo>
                <a:lnTo>
                  <a:pt x="6367" y="3562"/>
                </a:lnTo>
                <a:cubicBezTo>
                  <a:pt x="6782" y="3562"/>
                  <a:pt x="7005" y="3891"/>
                  <a:pt x="7005" y="4295"/>
                </a:cubicBezTo>
                <a:lnTo>
                  <a:pt x="7005" y="4295"/>
                </a:lnTo>
                <a:cubicBezTo>
                  <a:pt x="7005" y="4700"/>
                  <a:pt x="6782" y="5028"/>
                  <a:pt x="6367" y="5028"/>
                </a:cubicBezTo>
                <a:lnTo>
                  <a:pt x="6367" y="5028"/>
                </a:lnTo>
                <a:cubicBezTo>
                  <a:pt x="6197" y="5028"/>
                  <a:pt x="5963" y="4957"/>
                  <a:pt x="5748" y="4852"/>
                </a:cubicBezTo>
                <a:lnTo>
                  <a:pt x="5748" y="4852"/>
                </a:lnTo>
                <a:cubicBezTo>
                  <a:pt x="5600" y="4780"/>
                  <a:pt x="5429" y="4885"/>
                  <a:pt x="5429" y="5049"/>
                </a:cubicBezTo>
                <a:lnTo>
                  <a:pt x="5429" y="7007"/>
                </a:lnTo>
                <a:lnTo>
                  <a:pt x="5429" y="6631"/>
                </a:lnTo>
                <a:lnTo>
                  <a:pt x="5429" y="7007"/>
                </a:lnTo>
                <a:lnTo>
                  <a:pt x="3457" y="7007"/>
                </a:lnTo>
                <a:lnTo>
                  <a:pt x="3457" y="7007"/>
                </a:lnTo>
                <a:cubicBezTo>
                  <a:pt x="3293" y="7007"/>
                  <a:pt x="3184" y="6833"/>
                  <a:pt x="3258" y="6686"/>
                </a:cubicBezTo>
                <a:lnTo>
                  <a:pt x="3258" y="6686"/>
                </a:lnTo>
                <a:cubicBezTo>
                  <a:pt x="3367" y="6471"/>
                  <a:pt x="3444" y="6238"/>
                  <a:pt x="3444" y="6067"/>
                </a:cubicBezTo>
                <a:lnTo>
                  <a:pt x="3444" y="6067"/>
                </a:lnTo>
                <a:cubicBezTo>
                  <a:pt x="3444" y="5653"/>
                  <a:pt x="3116" y="5429"/>
                  <a:pt x="2711" y="5429"/>
                </a:cubicBezTo>
                <a:lnTo>
                  <a:pt x="2711" y="5429"/>
                </a:lnTo>
                <a:cubicBezTo>
                  <a:pt x="2307" y="5429"/>
                  <a:pt x="1978" y="5653"/>
                  <a:pt x="1978" y="6067"/>
                </a:cubicBezTo>
                <a:lnTo>
                  <a:pt x="1978" y="6067"/>
                </a:lnTo>
                <a:cubicBezTo>
                  <a:pt x="1978" y="6238"/>
                  <a:pt x="2050" y="6471"/>
                  <a:pt x="2154" y="6686"/>
                </a:cubicBezTo>
                <a:lnTo>
                  <a:pt x="2154" y="6686"/>
                </a:lnTo>
                <a:cubicBezTo>
                  <a:pt x="2226" y="6834"/>
                  <a:pt x="2121" y="7007"/>
                  <a:pt x="1957" y="7007"/>
                </a:cubicBezTo>
                <a:lnTo>
                  <a:pt x="0" y="7007"/>
                </a:lnTo>
                <a:lnTo>
                  <a:pt x="0" y="5050"/>
                </a:lnTo>
                <a:lnTo>
                  <a:pt x="0" y="5050"/>
                </a:lnTo>
                <a:cubicBezTo>
                  <a:pt x="0" y="4885"/>
                  <a:pt x="172" y="4780"/>
                  <a:pt x="320" y="4852"/>
                </a:cubicBezTo>
                <a:lnTo>
                  <a:pt x="320" y="4852"/>
                </a:lnTo>
                <a:cubicBezTo>
                  <a:pt x="536" y="4957"/>
                  <a:pt x="768" y="5028"/>
                  <a:pt x="939" y="5028"/>
                </a:cubicBezTo>
                <a:lnTo>
                  <a:pt x="939" y="5028"/>
                </a:lnTo>
                <a:cubicBezTo>
                  <a:pt x="1354" y="5028"/>
                  <a:pt x="1578" y="4700"/>
                  <a:pt x="1578" y="4295"/>
                </a:cubicBezTo>
                <a:lnTo>
                  <a:pt x="1578" y="4295"/>
                </a:lnTo>
                <a:cubicBezTo>
                  <a:pt x="1578" y="3891"/>
                  <a:pt x="1354" y="3562"/>
                  <a:pt x="939" y="3562"/>
                </a:cubicBezTo>
              </a:path>
            </a:pathLst>
          </a:custGeom>
          <a:solidFill>
            <a:schemeClr val="accent4"/>
          </a:solidFill>
          <a:ln>
            <a:noFill/>
          </a:ln>
          <a:effectLst/>
        </p:spPr>
        <p:txBody>
          <a:bodyPr wrap="none" anchor="ctr"/>
          <a:lstStyle/>
          <a:p>
            <a:endParaRPr lang="en-US" sz="6532"/>
          </a:p>
        </p:txBody>
      </p:sp>
      <p:sp>
        <p:nvSpPr>
          <p:cNvPr id="9" name="Freeform 199">
            <a:extLst>
              <a:ext uri="{FF2B5EF4-FFF2-40B4-BE49-F238E27FC236}">
                <a16:creationId xmlns:a16="http://schemas.microsoft.com/office/drawing/2014/main" id="{F460D333-72B5-4C7E-AB3F-5D70DC41567D}"/>
              </a:ext>
            </a:extLst>
          </p:cNvPr>
          <p:cNvSpPr>
            <a:spLocks noChangeAspect="1"/>
          </p:cNvSpPr>
          <p:nvPr/>
        </p:nvSpPr>
        <p:spPr bwMode="auto">
          <a:xfrm>
            <a:off x="13417952" y="8968144"/>
            <a:ext cx="1255554" cy="1251924"/>
          </a:xfrm>
          <a:custGeom>
            <a:avLst/>
            <a:gdLst>
              <a:gd name="T0" fmla="*/ 2147483646 w 844"/>
              <a:gd name="T1" fmla="*/ 2147483646 h 836"/>
              <a:gd name="T2" fmla="*/ 2147483646 w 844"/>
              <a:gd name="T3" fmla="*/ 2147483646 h 836"/>
              <a:gd name="T4" fmla="*/ 2147483646 w 844"/>
              <a:gd name="T5" fmla="*/ 2147483646 h 836"/>
              <a:gd name="T6" fmla="*/ 2147483646 w 844"/>
              <a:gd name="T7" fmla="*/ 2147483646 h 836"/>
              <a:gd name="T8" fmla="*/ 2147483646 w 844"/>
              <a:gd name="T9" fmla="*/ 2147483646 h 836"/>
              <a:gd name="T10" fmla="*/ 2147483646 w 844"/>
              <a:gd name="T11" fmla="*/ 2147483646 h 836"/>
              <a:gd name="T12" fmla="*/ 2147483646 w 844"/>
              <a:gd name="T13" fmla="*/ 2147483646 h 836"/>
              <a:gd name="T14" fmla="*/ 2147483646 w 844"/>
              <a:gd name="T15" fmla="*/ 2147483646 h 836"/>
              <a:gd name="T16" fmla="*/ 2147483646 w 844"/>
              <a:gd name="T17" fmla="*/ 2147483646 h 836"/>
              <a:gd name="T18" fmla="*/ 2147483646 w 844"/>
              <a:gd name="T19" fmla="*/ 2147483646 h 836"/>
              <a:gd name="T20" fmla="*/ 2147483646 w 844"/>
              <a:gd name="T21" fmla="*/ 2147483646 h 836"/>
              <a:gd name="T22" fmla="*/ 2147483646 w 844"/>
              <a:gd name="T23" fmla="*/ 2147483646 h 836"/>
              <a:gd name="T24" fmla="*/ 2147483646 w 844"/>
              <a:gd name="T25" fmla="*/ 2147483646 h 836"/>
              <a:gd name="T26" fmla="*/ 2147483646 w 844"/>
              <a:gd name="T27" fmla="*/ 2147483646 h 836"/>
              <a:gd name="T28" fmla="*/ 2147483646 w 844"/>
              <a:gd name="T29" fmla="*/ 2147483646 h 836"/>
              <a:gd name="T30" fmla="*/ 2147483646 w 844"/>
              <a:gd name="T31" fmla="*/ 2147483646 h 836"/>
              <a:gd name="T32" fmla="*/ 2147483646 w 844"/>
              <a:gd name="T33" fmla="*/ 2147483646 h 836"/>
              <a:gd name="T34" fmla="*/ 2147483646 w 844"/>
              <a:gd name="T35" fmla="*/ 2147483646 h 836"/>
              <a:gd name="T36" fmla="*/ 2147483646 w 844"/>
              <a:gd name="T37" fmla="*/ 2147483646 h 836"/>
              <a:gd name="T38" fmla="*/ 2147483646 w 844"/>
              <a:gd name="T39" fmla="*/ 2147483646 h 836"/>
              <a:gd name="T40" fmla="*/ 2147483646 w 844"/>
              <a:gd name="T41" fmla="*/ 2147483646 h 836"/>
              <a:gd name="T42" fmla="*/ 2147483646 w 844"/>
              <a:gd name="T43" fmla="*/ 2147483646 h 836"/>
              <a:gd name="T44" fmla="*/ 2147483646 w 844"/>
              <a:gd name="T45" fmla="*/ 2147483646 h 836"/>
              <a:gd name="T46" fmla="*/ 2147483646 w 844"/>
              <a:gd name="T47" fmla="*/ 2147483646 h 836"/>
              <a:gd name="T48" fmla="*/ 2147483646 w 844"/>
              <a:gd name="T49" fmla="*/ 2147483646 h 836"/>
              <a:gd name="T50" fmla="*/ 2147483646 w 844"/>
              <a:gd name="T51" fmla="*/ 2147483646 h 836"/>
              <a:gd name="T52" fmla="*/ 2147483646 w 844"/>
              <a:gd name="T53" fmla="*/ 2147483646 h 836"/>
              <a:gd name="T54" fmla="*/ 2147483646 w 844"/>
              <a:gd name="T55" fmla="*/ 2147483646 h 836"/>
              <a:gd name="T56" fmla="*/ 2147483646 w 844"/>
              <a:gd name="T57" fmla="*/ 2147483646 h 836"/>
              <a:gd name="T58" fmla="*/ 2147483646 w 844"/>
              <a:gd name="T59" fmla="*/ 2147483646 h 836"/>
              <a:gd name="T60" fmla="*/ 2147483646 w 844"/>
              <a:gd name="T61" fmla="*/ 2147483646 h 836"/>
              <a:gd name="T62" fmla="*/ 2147483646 w 844"/>
              <a:gd name="T63" fmla="*/ 2147483646 h 836"/>
              <a:gd name="T64" fmla="*/ 2147483646 w 844"/>
              <a:gd name="T65" fmla="*/ 2147483646 h 836"/>
              <a:gd name="T66" fmla="*/ 2147483646 w 844"/>
              <a:gd name="T67" fmla="*/ 2147483646 h 836"/>
              <a:gd name="T68" fmla="*/ 2147483646 w 844"/>
              <a:gd name="T69" fmla="*/ 2147483646 h 836"/>
              <a:gd name="T70" fmla="*/ 2147483646 w 844"/>
              <a:gd name="T71" fmla="*/ 2147483646 h 836"/>
              <a:gd name="T72" fmla="*/ 2147483646 w 844"/>
              <a:gd name="T73" fmla="*/ 2147483646 h 836"/>
              <a:gd name="T74" fmla="*/ 2147483646 w 844"/>
              <a:gd name="T75" fmla="*/ 2147483646 h 836"/>
              <a:gd name="T76" fmla="*/ 2147483646 w 844"/>
              <a:gd name="T77" fmla="*/ 2147483646 h 836"/>
              <a:gd name="T78" fmla="*/ 2147483646 w 844"/>
              <a:gd name="T79" fmla="*/ 2147483646 h 836"/>
              <a:gd name="T80" fmla="*/ 2147483646 w 844"/>
              <a:gd name="T81" fmla="*/ 2147483646 h 836"/>
              <a:gd name="T82" fmla="*/ 2147483646 w 844"/>
              <a:gd name="T83" fmla="*/ 2147483646 h 836"/>
              <a:gd name="T84" fmla="*/ 2147483646 w 844"/>
              <a:gd name="T85" fmla="*/ 2147483646 h 836"/>
              <a:gd name="T86" fmla="*/ 2147483646 w 844"/>
              <a:gd name="T87" fmla="*/ 2147483646 h 836"/>
              <a:gd name="T88" fmla="*/ 2147483646 w 844"/>
              <a:gd name="T89" fmla="*/ 2147483646 h 836"/>
              <a:gd name="T90" fmla="*/ 2147483646 w 844"/>
              <a:gd name="T91" fmla="*/ 2147483646 h 836"/>
              <a:gd name="T92" fmla="*/ 2147483646 w 844"/>
              <a:gd name="T93" fmla="*/ 2147483646 h 836"/>
              <a:gd name="T94" fmla="*/ 2147483646 w 844"/>
              <a:gd name="T95" fmla="*/ 2147483646 h 8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44" h="836">
                <a:moveTo>
                  <a:pt x="791" y="791"/>
                </a:moveTo>
                <a:lnTo>
                  <a:pt x="791" y="791"/>
                </a:lnTo>
                <a:cubicBezTo>
                  <a:pt x="779" y="803"/>
                  <a:pt x="763" y="809"/>
                  <a:pt x="747" y="809"/>
                </a:cubicBezTo>
                <a:cubicBezTo>
                  <a:pt x="730" y="809"/>
                  <a:pt x="714" y="803"/>
                  <a:pt x="702" y="791"/>
                </a:cubicBezTo>
                <a:lnTo>
                  <a:pt x="458" y="546"/>
                </a:lnTo>
                <a:lnTo>
                  <a:pt x="547" y="456"/>
                </a:lnTo>
                <a:lnTo>
                  <a:pt x="791" y="701"/>
                </a:lnTo>
                <a:cubicBezTo>
                  <a:pt x="816" y="726"/>
                  <a:pt x="816" y="767"/>
                  <a:pt x="791" y="791"/>
                </a:cubicBezTo>
                <a:close/>
                <a:moveTo>
                  <a:pt x="239" y="729"/>
                </a:moveTo>
                <a:lnTo>
                  <a:pt x="186" y="677"/>
                </a:lnTo>
                <a:lnTo>
                  <a:pt x="697" y="166"/>
                </a:lnTo>
                <a:lnTo>
                  <a:pt x="750" y="219"/>
                </a:lnTo>
                <a:lnTo>
                  <a:pt x="239" y="729"/>
                </a:lnTo>
                <a:close/>
                <a:moveTo>
                  <a:pt x="168" y="800"/>
                </a:moveTo>
                <a:lnTo>
                  <a:pt x="168" y="800"/>
                </a:lnTo>
                <a:cubicBezTo>
                  <a:pt x="155" y="812"/>
                  <a:pt x="135" y="812"/>
                  <a:pt x="123" y="800"/>
                </a:cubicBezTo>
                <a:lnTo>
                  <a:pt x="46" y="723"/>
                </a:lnTo>
                <a:cubicBezTo>
                  <a:pt x="40" y="717"/>
                  <a:pt x="37" y="709"/>
                  <a:pt x="37" y="701"/>
                </a:cubicBezTo>
                <a:cubicBezTo>
                  <a:pt x="37" y="693"/>
                  <a:pt x="40" y="684"/>
                  <a:pt x="46" y="678"/>
                </a:cubicBezTo>
                <a:lnTo>
                  <a:pt x="99" y="625"/>
                </a:lnTo>
                <a:lnTo>
                  <a:pt x="221" y="747"/>
                </a:lnTo>
                <a:lnTo>
                  <a:pt x="168" y="800"/>
                </a:lnTo>
                <a:close/>
                <a:moveTo>
                  <a:pt x="628" y="96"/>
                </a:moveTo>
                <a:lnTo>
                  <a:pt x="680" y="149"/>
                </a:lnTo>
                <a:lnTo>
                  <a:pt x="169" y="659"/>
                </a:lnTo>
                <a:lnTo>
                  <a:pt x="117" y="607"/>
                </a:lnTo>
                <a:lnTo>
                  <a:pt x="628" y="96"/>
                </a:lnTo>
                <a:close/>
                <a:moveTo>
                  <a:pt x="223" y="310"/>
                </a:moveTo>
                <a:lnTo>
                  <a:pt x="223" y="310"/>
                </a:lnTo>
                <a:cubicBezTo>
                  <a:pt x="221" y="307"/>
                  <a:pt x="217" y="305"/>
                  <a:pt x="214" y="305"/>
                </a:cubicBezTo>
                <a:cubicBezTo>
                  <a:pt x="211" y="305"/>
                  <a:pt x="208" y="307"/>
                  <a:pt x="205" y="310"/>
                </a:cubicBezTo>
                <a:lnTo>
                  <a:pt x="178" y="336"/>
                </a:lnTo>
                <a:cubicBezTo>
                  <a:pt x="161" y="354"/>
                  <a:pt x="138" y="363"/>
                  <a:pt x="114" y="363"/>
                </a:cubicBezTo>
                <a:cubicBezTo>
                  <a:pt x="93" y="363"/>
                  <a:pt x="74" y="356"/>
                  <a:pt x="58" y="344"/>
                </a:cubicBezTo>
                <a:lnTo>
                  <a:pt x="246" y="155"/>
                </a:lnTo>
                <a:cubicBezTo>
                  <a:pt x="251" y="150"/>
                  <a:pt x="251" y="143"/>
                  <a:pt x="246" y="138"/>
                </a:cubicBezTo>
                <a:lnTo>
                  <a:pt x="148" y="39"/>
                </a:lnTo>
                <a:cubicBezTo>
                  <a:pt x="192" y="30"/>
                  <a:pt x="239" y="44"/>
                  <a:pt x="272" y="77"/>
                </a:cubicBezTo>
                <a:cubicBezTo>
                  <a:pt x="306" y="111"/>
                  <a:pt x="320" y="159"/>
                  <a:pt x="309" y="206"/>
                </a:cubicBezTo>
                <a:cubicBezTo>
                  <a:pt x="308" y="208"/>
                  <a:pt x="308" y="209"/>
                  <a:pt x="308" y="211"/>
                </a:cubicBezTo>
                <a:cubicBezTo>
                  <a:pt x="308" y="214"/>
                  <a:pt x="309" y="217"/>
                  <a:pt x="312" y="220"/>
                </a:cubicBezTo>
                <a:lnTo>
                  <a:pt x="390" y="299"/>
                </a:lnTo>
                <a:lnTo>
                  <a:pt x="301" y="388"/>
                </a:lnTo>
                <a:lnTo>
                  <a:pt x="223" y="310"/>
                </a:lnTo>
                <a:close/>
                <a:moveTo>
                  <a:pt x="39" y="148"/>
                </a:moveTo>
                <a:lnTo>
                  <a:pt x="128" y="238"/>
                </a:lnTo>
                <a:lnTo>
                  <a:pt x="85" y="281"/>
                </a:lnTo>
                <a:cubicBezTo>
                  <a:pt x="82" y="279"/>
                  <a:pt x="80" y="276"/>
                  <a:pt x="77" y="273"/>
                </a:cubicBezTo>
                <a:cubicBezTo>
                  <a:pt x="44" y="240"/>
                  <a:pt x="30" y="193"/>
                  <a:pt x="39" y="148"/>
                </a:cubicBezTo>
                <a:close/>
                <a:moveTo>
                  <a:pt x="761" y="194"/>
                </a:moveTo>
                <a:lnTo>
                  <a:pt x="652" y="85"/>
                </a:lnTo>
                <a:lnTo>
                  <a:pt x="804" y="42"/>
                </a:lnTo>
                <a:lnTo>
                  <a:pt x="761" y="194"/>
                </a:lnTo>
                <a:close/>
                <a:moveTo>
                  <a:pt x="809" y="684"/>
                </a:moveTo>
                <a:lnTo>
                  <a:pt x="565" y="439"/>
                </a:lnTo>
                <a:lnTo>
                  <a:pt x="776" y="227"/>
                </a:lnTo>
                <a:cubicBezTo>
                  <a:pt x="777" y="226"/>
                  <a:pt x="779" y="224"/>
                  <a:pt x="779" y="221"/>
                </a:cubicBezTo>
                <a:lnTo>
                  <a:pt x="834" y="27"/>
                </a:lnTo>
                <a:cubicBezTo>
                  <a:pt x="835" y="23"/>
                  <a:pt x="834" y="18"/>
                  <a:pt x="831" y="15"/>
                </a:cubicBezTo>
                <a:cubicBezTo>
                  <a:pt x="828" y="12"/>
                  <a:pt x="823" y="11"/>
                  <a:pt x="819" y="12"/>
                </a:cubicBezTo>
                <a:lnTo>
                  <a:pt x="624" y="67"/>
                </a:lnTo>
                <a:cubicBezTo>
                  <a:pt x="622" y="68"/>
                  <a:pt x="620" y="69"/>
                  <a:pt x="619" y="70"/>
                </a:cubicBezTo>
                <a:lnTo>
                  <a:pt x="408" y="281"/>
                </a:lnTo>
                <a:lnTo>
                  <a:pt x="334" y="207"/>
                </a:lnTo>
                <a:cubicBezTo>
                  <a:pt x="345" y="153"/>
                  <a:pt x="329" y="98"/>
                  <a:pt x="290" y="59"/>
                </a:cubicBezTo>
                <a:cubicBezTo>
                  <a:pt x="246" y="15"/>
                  <a:pt x="179" y="0"/>
                  <a:pt x="120" y="21"/>
                </a:cubicBezTo>
                <a:cubicBezTo>
                  <a:pt x="115" y="22"/>
                  <a:pt x="112" y="26"/>
                  <a:pt x="112" y="30"/>
                </a:cubicBezTo>
                <a:cubicBezTo>
                  <a:pt x="111" y="34"/>
                  <a:pt x="112" y="39"/>
                  <a:pt x="115" y="42"/>
                </a:cubicBezTo>
                <a:lnTo>
                  <a:pt x="219" y="146"/>
                </a:lnTo>
                <a:lnTo>
                  <a:pt x="146" y="220"/>
                </a:lnTo>
                <a:lnTo>
                  <a:pt x="41" y="115"/>
                </a:lnTo>
                <a:cubicBezTo>
                  <a:pt x="39" y="112"/>
                  <a:pt x="34" y="111"/>
                  <a:pt x="30" y="112"/>
                </a:cubicBezTo>
                <a:cubicBezTo>
                  <a:pt x="26" y="113"/>
                  <a:pt x="23" y="116"/>
                  <a:pt x="21" y="120"/>
                </a:cubicBezTo>
                <a:cubicBezTo>
                  <a:pt x="0" y="179"/>
                  <a:pt x="15" y="247"/>
                  <a:pt x="59" y="291"/>
                </a:cubicBezTo>
                <a:cubicBezTo>
                  <a:pt x="62" y="294"/>
                  <a:pt x="65" y="296"/>
                  <a:pt x="68" y="298"/>
                </a:cubicBezTo>
                <a:lnTo>
                  <a:pt x="31" y="336"/>
                </a:lnTo>
                <a:cubicBezTo>
                  <a:pt x="26" y="341"/>
                  <a:pt x="26" y="349"/>
                  <a:pt x="31" y="354"/>
                </a:cubicBezTo>
                <a:cubicBezTo>
                  <a:pt x="52" y="376"/>
                  <a:pt x="82" y="388"/>
                  <a:pt x="114" y="388"/>
                </a:cubicBezTo>
                <a:cubicBezTo>
                  <a:pt x="145" y="388"/>
                  <a:pt x="174" y="376"/>
                  <a:pt x="196" y="354"/>
                </a:cubicBezTo>
                <a:lnTo>
                  <a:pt x="214" y="336"/>
                </a:lnTo>
                <a:lnTo>
                  <a:pt x="283" y="405"/>
                </a:lnTo>
                <a:lnTo>
                  <a:pt x="99" y="590"/>
                </a:lnTo>
                <a:lnTo>
                  <a:pt x="92" y="583"/>
                </a:lnTo>
                <a:cubicBezTo>
                  <a:pt x="87" y="577"/>
                  <a:pt x="79" y="577"/>
                  <a:pt x="74" y="583"/>
                </a:cubicBezTo>
                <a:cubicBezTo>
                  <a:pt x="69" y="587"/>
                  <a:pt x="69" y="595"/>
                  <a:pt x="74" y="600"/>
                </a:cubicBezTo>
                <a:lnTo>
                  <a:pt x="81" y="607"/>
                </a:lnTo>
                <a:lnTo>
                  <a:pt x="28" y="661"/>
                </a:lnTo>
                <a:cubicBezTo>
                  <a:pt x="17" y="671"/>
                  <a:pt x="11" y="686"/>
                  <a:pt x="11" y="701"/>
                </a:cubicBezTo>
                <a:cubicBezTo>
                  <a:pt x="11" y="716"/>
                  <a:pt x="17" y="730"/>
                  <a:pt x="28" y="741"/>
                </a:cubicBezTo>
                <a:lnTo>
                  <a:pt x="105" y="818"/>
                </a:lnTo>
                <a:cubicBezTo>
                  <a:pt x="117" y="829"/>
                  <a:pt x="131" y="835"/>
                  <a:pt x="145" y="835"/>
                </a:cubicBezTo>
                <a:cubicBezTo>
                  <a:pt x="160" y="835"/>
                  <a:pt x="174" y="829"/>
                  <a:pt x="185" y="818"/>
                </a:cubicBezTo>
                <a:lnTo>
                  <a:pt x="239" y="765"/>
                </a:lnTo>
                <a:lnTo>
                  <a:pt x="245" y="771"/>
                </a:lnTo>
                <a:cubicBezTo>
                  <a:pt x="248" y="774"/>
                  <a:pt x="251" y="775"/>
                  <a:pt x="254" y="775"/>
                </a:cubicBezTo>
                <a:cubicBezTo>
                  <a:pt x="258" y="775"/>
                  <a:pt x="261" y="774"/>
                  <a:pt x="263" y="771"/>
                </a:cubicBezTo>
                <a:cubicBezTo>
                  <a:pt x="267" y="766"/>
                  <a:pt x="267" y="758"/>
                  <a:pt x="263" y="754"/>
                </a:cubicBezTo>
                <a:lnTo>
                  <a:pt x="256" y="747"/>
                </a:lnTo>
                <a:lnTo>
                  <a:pt x="440" y="563"/>
                </a:lnTo>
                <a:lnTo>
                  <a:pt x="685" y="809"/>
                </a:lnTo>
                <a:cubicBezTo>
                  <a:pt x="701" y="825"/>
                  <a:pt x="723" y="835"/>
                  <a:pt x="747" y="835"/>
                </a:cubicBezTo>
                <a:cubicBezTo>
                  <a:pt x="770" y="835"/>
                  <a:pt x="792" y="825"/>
                  <a:pt x="809" y="809"/>
                </a:cubicBezTo>
                <a:cubicBezTo>
                  <a:pt x="843" y="774"/>
                  <a:pt x="843" y="718"/>
                  <a:pt x="809" y="684"/>
                </a:cubicBezTo>
                <a:close/>
              </a:path>
            </a:pathLst>
          </a:custGeom>
          <a:solidFill>
            <a:schemeClr val="bg1"/>
          </a:solidFill>
          <a:ln>
            <a:noFill/>
          </a:ln>
        </p:spPr>
        <p:txBody>
          <a:bodyPr wrap="none" anchor="ctr"/>
          <a:lstStyle/>
          <a:p>
            <a:endParaRPr lang="en-US"/>
          </a:p>
        </p:txBody>
      </p:sp>
      <p:sp>
        <p:nvSpPr>
          <p:cNvPr id="10" name="Freeform 200">
            <a:extLst>
              <a:ext uri="{FF2B5EF4-FFF2-40B4-BE49-F238E27FC236}">
                <a16:creationId xmlns:a16="http://schemas.microsoft.com/office/drawing/2014/main" id="{6C68E2B9-28E2-454A-849B-D3D0CA120D98}"/>
              </a:ext>
            </a:extLst>
          </p:cNvPr>
          <p:cNvSpPr>
            <a:spLocks noChangeAspect="1"/>
          </p:cNvSpPr>
          <p:nvPr/>
        </p:nvSpPr>
        <p:spPr bwMode="auto">
          <a:xfrm>
            <a:off x="9712566" y="5240089"/>
            <a:ext cx="1237410" cy="1230150"/>
          </a:xfrm>
          <a:custGeom>
            <a:avLst/>
            <a:gdLst>
              <a:gd name="T0" fmla="*/ 2147483646 w 830"/>
              <a:gd name="T1" fmla="*/ 2147483646 h 826"/>
              <a:gd name="T2" fmla="*/ 2147483646 w 830"/>
              <a:gd name="T3" fmla="*/ 2147483646 h 826"/>
              <a:gd name="T4" fmla="*/ 2147483646 w 830"/>
              <a:gd name="T5" fmla="*/ 2147483646 h 826"/>
              <a:gd name="T6" fmla="*/ 2147483646 w 830"/>
              <a:gd name="T7" fmla="*/ 2147483646 h 826"/>
              <a:gd name="T8" fmla="*/ 2147483646 w 830"/>
              <a:gd name="T9" fmla="*/ 2147483646 h 826"/>
              <a:gd name="T10" fmla="*/ 2147483646 w 830"/>
              <a:gd name="T11" fmla="*/ 2147483646 h 826"/>
              <a:gd name="T12" fmla="*/ 2147483646 w 830"/>
              <a:gd name="T13" fmla="*/ 2147483646 h 826"/>
              <a:gd name="T14" fmla="*/ 2147483646 w 830"/>
              <a:gd name="T15" fmla="*/ 2147483646 h 826"/>
              <a:gd name="T16" fmla="*/ 2147483646 w 830"/>
              <a:gd name="T17" fmla="*/ 2147483646 h 826"/>
              <a:gd name="T18" fmla="*/ 2147483646 w 830"/>
              <a:gd name="T19" fmla="*/ 2147483646 h 826"/>
              <a:gd name="T20" fmla="*/ 2147483646 w 830"/>
              <a:gd name="T21" fmla="*/ 2147483646 h 826"/>
              <a:gd name="T22" fmla="*/ 2147483646 w 830"/>
              <a:gd name="T23" fmla="*/ 2147483646 h 826"/>
              <a:gd name="T24" fmla="*/ 2147483646 w 830"/>
              <a:gd name="T25" fmla="*/ 2147483646 h 826"/>
              <a:gd name="T26" fmla="*/ 2147483646 w 830"/>
              <a:gd name="T27" fmla="*/ 2147483646 h 826"/>
              <a:gd name="T28" fmla="*/ 2147483646 w 830"/>
              <a:gd name="T29" fmla="*/ 2147483646 h 826"/>
              <a:gd name="T30" fmla="*/ 2147483646 w 830"/>
              <a:gd name="T31" fmla="*/ 2147483646 h 826"/>
              <a:gd name="T32" fmla="*/ 2147483646 w 830"/>
              <a:gd name="T33" fmla="*/ 2147483646 h 826"/>
              <a:gd name="T34" fmla="*/ 2147483646 w 830"/>
              <a:gd name="T35" fmla="*/ 2147483646 h 826"/>
              <a:gd name="T36" fmla="*/ 2147483646 w 830"/>
              <a:gd name="T37" fmla="*/ 2147483646 h 826"/>
              <a:gd name="T38" fmla="*/ 2147483646 w 830"/>
              <a:gd name="T39" fmla="*/ 2147483646 h 826"/>
              <a:gd name="T40" fmla="*/ 2147483646 w 830"/>
              <a:gd name="T41" fmla="*/ 2147483646 h 826"/>
              <a:gd name="T42" fmla="*/ 2147483646 w 830"/>
              <a:gd name="T43" fmla="*/ 2147483646 h 826"/>
              <a:gd name="T44" fmla="*/ 2147483646 w 830"/>
              <a:gd name="T45" fmla="*/ 2147483646 h 826"/>
              <a:gd name="T46" fmla="*/ 2147483646 w 830"/>
              <a:gd name="T47" fmla="*/ 2147483646 h 826"/>
              <a:gd name="T48" fmla="*/ 2147483646 w 830"/>
              <a:gd name="T49" fmla="*/ 2147483646 h 826"/>
              <a:gd name="T50" fmla="*/ 2147483646 w 830"/>
              <a:gd name="T51" fmla="*/ 2147483646 h 826"/>
              <a:gd name="T52" fmla="*/ 2147483646 w 830"/>
              <a:gd name="T53" fmla="*/ 2147483646 h 826"/>
              <a:gd name="T54" fmla="*/ 2147483646 w 830"/>
              <a:gd name="T55" fmla="*/ 2147483646 h 826"/>
              <a:gd name="T56" fmla="*/ 2147483646 w 830"/>
              <a:gd name="T57" fmla="*/ 2147483646 h 826"/>
              <a:gd name="T58" fmla="*/ 2147483646 w 830"/>
              <a:gd name="T59" fmla="*/ 2147483646 h 826"/>
              <a:gd name="T60" fmla="*/ 2147483646 w 830"/>
              <a:gd name="T61" fmla="*/ 2147483646 h 826"/>
              <a:gd name="T62" fmla="*/ 2147483646 w 830"/>
              <a:gd name="T63" fmla="*/ 2147483646 h 826"/>
              <a:gd name="T64" fmla="*/ 2147483646 w 830"/>
              <a:gd name="T65" fmla="*/ 2147483646 h 826"/>
              <a:gd name="T66" fmla="*/ 2147483646 w 830"/>
              <a:gd name="T67" fmla="*/ 2147483646 h 826"/>
              <a:gd name="T68" fmla="*/ 2147483646 w 830"/>
              <a:gd name="T69" fmla="*/ 2147483646 h 826"/>
              <a:gd name="T70" fmla="*/ 2147483646 w 830"/>
              <a:gd name="T71" fmla="*/ 2147483646 h 826"/>
              <a:gd name="T72" fmla="*/ 2147483646 w 830"/>
              <a:gd name="T73" fmla="*/ 2147483646 h 826"/>
              <a:gd name="T74" fmla="*/ 2147483646 w 830"/>
              <a:gd name="T75" fmla="*/ 2147483646 h 826"/>
              <a:gd name="T76" fmla="*/ 2147483646 w 830"/>
              <a:gd name="T77" fmla="*/ 2147483646 h 826"/>
              <a:gd name="T78" fmla="*/ 2147483646 w 830"/>
              <a:gd name="T79" fmla="*/ 2147483646 h 826"/>
              <a:gd name="T80" fmla="*/ 2147483646 w 830"/>
              <a:gd name="T81" fmla="*/ 2147483646 h 826"/>
              <a:gd name="T82" fmla="*/ 2147483646 w 830"/>
              <a:gd name="T83" fmla="*/ 2147483646 h 826"/>
              <a:gd name="T84" fmla="*/ 2147483646 w 830"/>
              <a:gd name="T85" fmla="*/ 2147483646 h 826"/>
              <a:gd name="T86" fmla="*/ 2147483646 w 830"/>
              <a:gd name="T87" fmla="*/ 2147483646 h 826"/>
              <a:gd name="T88" fmla="*/ 2147483646 w 830"/>
              <a:gd name="T89" fmla="*/ 2147483646 h 8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30" h="826">
                <a:moveTo>
                  <a:pt x="585" y="447"/>
                </a:moveTo>
                <a:lnTo>
                  <a:pt x="436" y="126"/>
                </a:lnTo>
                <a:lnTo>
                  <a:pt x="643" y="30"/>
                </a:lnTo>
                <a:lnTo>
                  <a:pt x="681" y="115"/>
                </a:lnTo>
                <a:lnTo>
                  <a:pt x="543" y="179"/>
                </a:lnTo>
                <a:cubicBezTo>
                  <a:pt x="537" y="181"/>
                  <a:pt x="534" y="189"/>
                  <a:pt x="537" y="195"/>
                </a:cubicBezTo>
                <a:cubicBezTo>
                  <a:pt x="539" y="200"/>
                  <a:pt x="543" y="203"/>
                  <a:pt x="548" y="203"/>
                </a:cubicBezTo>
                <a:cubicBezTo>
                  <a:pt x="550" y="203"/>
                  <a:pt x="552" y="202"/>
                  <a:pt x="553" y="201"/>
                </a:cubicBezTo>
                <a:lnTo>
                  <a:pt x="692" y="137"/>
                </a:lnTo>
                <a:lnTo>
                  <a:pt x="792" y="352"/>
                </a:lnTo>
                <a:lnTo>
                  <a:pt x="585" y="447"/>
                </a:lnTo>
                <a:close/>
                <a:moveTo>
                  <a:pt x="336" y="511"/>
                </a:moveTo>
                <a:lnTo>
                  <a:pt x="227" y="275"/>
                </a:lnTo>
                <a:lnTo>
                  <a:pt x="433" y="180"/>
                </a:lnTo>
                <a:lnTo>
                  <a:pt x="472" y="264"/>
                </a:lnTo>
                <a:lnTo>
                  <a:pt x="329" y="330"/>
                </a:lnTo>
                <a:cubicBezTo>
                  <a:pt x="323" y="333"/>
                  <a:pt x="321" y="340"/>
                  <a:pt x="323" y="346"/>
                </a:cubicBezTo>
                <a:cubicBezTo>
                  <a:pt x="325" y="351"/>
                  <a:pt x="330" y="354"/>
                  <a:pt x="335" y="354"/>
                </a:cubicBezTo>
                <a:cubicBezTo>
                  <a:pt x="337" y="354"/>
                  <a:pt x="338" y="353"/>
                  <a:pt x="340" y="352"/>
                </a:cubicBezTo>
                <a:lnTo>
                  <a:pt x="483" y="286"/>
                </a:lnTo>
                <a:lnTo>
                  <a:pt x="543" y="415"/>
                </a:lnTo>
                <a:lnTo>
                  <a:pt x="336" y="511"/>
                </a:lnTo>
                <a:close/>
                <a:moveTo>
                  <a:pt x="443" y="543"/>
                </a:moveTo>
                <a:lnTo>
                  <a:pt x="443" y="543"/>
                </a:lnTo>
                <a:cubicBezTo>
                  <a:pt x="422" y="543"/>
                  <a:pt x="405" y="528"/>
                  <a:pt x="399" y="509"/>
                </a:cubicBezTo>
                <a:lnTo>
                  <a:pt x="480" y="472"/>
                </a:lnTo>
                <a:cubicBezTo>
                  <a:pt x="486" y="479"/>
                  <a:pt x="489" y="487"/>
                  <a:pt x="489" y="497"/>
                </a:cubicBezTo>
                <a:cubicBezTo>
                  <a:pt x="489" y="522"/>
                  <a:pt x="468" y="543"/>
                  <a:pt x="443" y="543"/>
                </a:cubicBezTo>
                <a:close/>
                <a:moveTo>
                  <a:pt x="61" y="519"/>
                </a:moveTo>
                <a:lnTo>
                  <a:pt x="43" y="480"/>
                </a:lnTo>
                <a:lnTo>
                  <a:pt x="226" y="332"/>
                </a:lnTo>
                <a:lnTo>
                  <a:pt x="258" y="404"/>
                </a:lnTo>
                <a:lnTo>
                  <a:pt x="292" y="475"/>
                </a:lnTo>
                <a:lnTo>
                  <a:pt x="61" y="519"/>
                </a:lnTo>
                <a:close/>
                <a:moveTo>
                  <a:pt x="789" y="158"/>
                </a:moveTo>
                <a:lnTo>
                  <a:pt x="789" y="158"/>
                </a:lnTo>
                <a:cubicBezTo>
                  <a:pt x="802" y="186"/>
                  <a:pt x="803" y="217"/>
                  <a:pt x="792" y="245"/>
                </a:cubicBezTo>
                <a:cubicBezTo>
                  <a:pt x="789" y="253"/>
                  <a:pt x="785" y="261"/>
                  <a:pt x="781" y="269"/>
                </a:cubicBezTo>
                <a:lnTo>
                  <a:pt x="699" y="93"/>
                </a:lnTo>
                <a:cubicBezTo>
                  <a:pt x="737" y="98"/>
                  <a:pt x="772" y="121"/>
                  <a:pt x="789" y="158"/>
                </a:cubicBezTo>
                <a:close/>
                <a:moveTo>
                  <a:pt x="792" y="294"/>
                </a:moveTo>
                <a:lnTo>
                  <a:pt x="792" y="294"/>
                </a:lnTo>
                <a:cubicBezTo>
                  <a:pt x="802" y="283"/>
                  <a:pt x="811" y="269"/>
                  <a:pt x="816" y="254"/>
                </a:cubicBezTo>
                <a:cubicBezTo>
                  <a:pt x="829" y="219"/>
                  <a:pt x="827" y="181"/>
                  <a:pt x="812" y="148"/>
                </a:cubicBezTo>
                <a:cubicBezTo>
                  <a:pt x="788" y="98"/>
                  <a:pt x="739" y="68"/>
                  <a:pt x="687" y="68"/>
                </a:cubicBezTo>
                <a:lnTo>
                  <a:pt x="660" y="9"/>
                </a:lnTo>
                <a:cubicBezTo>
                  <a:pt x="657" y="2"/>
                  <a:pt x="650" y="0"/>
                  <a:pt x="644" y="2"/>
                </a:cubicBezTo>
                <a:lnTo>
                  <a:pt x="414" y="109"/>
                </a:lnTo>
                <a:cubicBezTo>
                  <a:pt x="411" y="110"/>
                  <a:pt x="409" y="113"/>
                  <a:pt x="408" y="116"/>
                </a:cubicBezTo>
                <a:cubicBezTo>
                  <a:pt x="406" y="119"/>
                  <a:pt x="407" y="123"/>
                  <a:pt x="408" y="126"/>
                </a:cubicBezTo>
                <a:lnTo>
                  <a:pt x="423" y="158"/>
                </a:lnTo>
                <a:lnTo>
                  <a:pt x="205" y="259"/>
                </a:lnTo>
                <a:cubicBezTo>
                  <a:pt x="198" y="261"/>
                  <a:pt x="196" y="269"/>
                  <a:pt x="198" y="275"/>
                </a:cubicBezTo>
                <a:lnTo>
                  <a:pt x="214" y="309"/>
                </a:lnTo>
                <a:lnTo>
                  <a:pt x="32" y="456"/>
                </a:lnTo>
                <a:lnTo>
                  <a:pt x="25" y="442"/>
                </a:lnTo>
                <a:cubicBezTo>
                  <a:pt x="22" y="436"/>
                  <a:pt x="15" y="434"/>
                  <a:pt x="9" y="436"/>
                </a:cubicBezTo>
                <a:cubicBezTo>
                  <a:pt x="2" y="439"/>
                  <a:pt x="0" y="446"/>
                  <a:pt x="3" y="453"/>
                </a:cubicBezTo>
                <a:lnTo>
                  <a:pt x="56" y="567"/>
                </a:lnTo>
                <a:cubicBezTo>
                  <a:pt x="58" y="572"/>
                  <a:pt x="62" y="575"/>
                  <a:pt x="67" y="575"/>
                </a:cubicBezTo>
                <a:cubicBezTo>
                  <a:pt x="69" y="575"/>
                  <a:pt x="70" y="575"/>
                  <a:pt x="72" y="573"/>
                </a:cubicBezTo>
                <a:cubicBezTo>
                  <a:pt x="79" y="570"/>
                  <a:pt x="81" y="563"/>
                  <a:pt x="79" y="557"/>
                </a:cubicBezTo>
                <a:lnTo>
                  <a:pt x="72" y="543"/>
                </a:lnTo>
                <a:lnTo>
                  <a:pt x="302" y="499"/>
                </a:lnTo>
                <a:lnTo>
                  <a:pt x="318" y="533"/>
                </a:lnTo>
                <a:cubicBezTo>
                  <a:pt x="319" y="536"/>
                  <a:pt x="322" y="538"/>
                  <a:pt x="325" y="539"/>
                </a:cubicBezTo>
                <a:cubicBezTo>
                  <a:pt x="327" y="540"/>
                  <a:pt x="328" y="540"/>
                  <a:pt x="329" y="540"/>
                </a:cubicBezTo>
                <a:cubicBezTo>
                  <a:pt x="331" y="540"/>
                  <a:pt x="333" y="540"/>
                  <a:pt x="335" y="539"/>
                </a:cubicBezTo>
                <a:lnTo>
                  <a:pt x="376" y="520"/>
                </a:lnTo>
                <a:cubicBezTo>
                  <a:pt x="385" y="543"/>
                  <a:pt x="405" y="562"/>
                  <a:pt x="430" y="566"/>
                </a:cubicBezTo>
                <a:lnTo>
                  <a:pt x="430" y="616"/>
                </a:lnTo>
                <a:lnTo>
                  <a:pt x="234" y="803"/>
                </a:lnTo>
                <a:cubicBezTo>
                  <a:pt x="230" y="808"/>
                  <a:pt x="230" y="815"/>
                  <a:pt x="234" y="820"/>
                </a:cubicBezTo>
                <a:cubicBezTo>
                  <a:pt x="237" y="823"/>
                  <a:pt x="240" y="825"/>
                  <a:pt x="243" y="825"/>
                </a:cubicBezTo>
                <a:cubicBezTo>
                  <a:pt x="246" y="825"/>
                  <a:pt x="250" y="823"/>
                  <a:pt x="252" y="821"/>
                </a:cubicBezTo>
                <a:lnTo>
                  <a:pt x="430" y="651"/>
                </a:lnTo>
                <a:lnTo>
                  <a:pt x="430" y="812"/>
                </a:lnTo>
                <a:cubicBezTo>
                  <a:pt x="430" y="819"/>
                  <a:pt x="436" y="825"/>
                  <a:pt x="443" y="825"/>
                </a:cubicBezTo>
                <a:cubicBezTo>
                  <a:pt x="449" y="825"/>
                  <a:pt x="455" y="819"/>
                  <a:pt x="455" y="812"/>
                </a:cubicBezTo>
                <a:lnTo>
                  <a:pt x="455" y="651"/>
                </a:lnTo>
                <a:lnTo>
                  <a:pt x="634" y="821"/>
                </a:lnTo>
                <a:cubicBezTo>
                  <a:pt x="636" y="823"/>
                  <a:pt x="639" y="825"/>
                  <a:pt x="642" y="825"/>
                </a:cubicBezTo>
                <a:cubicBezTo>
                  <a:pt x="645" y="825"/>
                  <a:pt x="649" y="823"/>
                  <a:pt x="651" y="820"/>
                </a:cubicBezTo>
                <a:cubicBezTo>
                  <a:pt x="656" y="815"/>
                  <a:pt x="656" y="808"/>
                  <a:pt x="651" y="803"/>
                </a:cubicBezTo>
                <a:lnTo>
                  <a:pt x="455" y="616"/>
                </a:lnTo>
                <a:lnTo>
                  <a:pt x="455" y="566"/>
                </a:lnTo>
                <a:cubicBezTo>
                  <a:pt x="488" y="560"/>
                  <a:pt x="513" y="532"/>
                  <a:pt x="513" y="497"/>
                </a:cubicBezTo>
                <a:cubicBezTo>
                  <a:pt x="513" y="483"/>
                  <a:pt x="509" y="472"/>
                  <a:pt x="503" y="461"/>
                </a:cubicBezTo>
                <a:lnTo>
                  <a:pt x="553" y="437"/>
                </a:lnTo>
                <a:lnTo>
                  <a:pt x="567" y="469"/>
                </a:lnTo>
                <a:cubicBezTo>
                  <a:pt x="569" y="472"/>
                  <a:pt x="571" y="475"/>
                  <a:pt x="574" y="476"/>
                </a:cubicBezTo>
                <a:cubicBezTo>
                  <a:pt x="576" y="476"/>
                  <a:pt x="577" y="477"/>
                  <a:pt x="579" y="477"/>
                </a:cubicBezTo>
                <a:cubicBezTo>
                  <a:pt x="581" y="477"/>
                  <a:pt x="583" y="476"/>
                  <a:pt x="584" y="476"/>
                </a:cubicBezTo>
                <a:lnTo>
                  <a:pt x="814" y="370"/>
                </a:lnTo>
                <a:cubicBezTo>
                  <a:pt x="820" y="366"/>
                  <a:pt x="822" y="359"/>
                  <a:pt x="819" y="352"/>
                </a:cubicBezTo>
                <a:lnTo>
                  <a:pt x="792" y="294"/>
                </a:lnTo>
                <a:close/>
              </a:path>
            </a:pathLst>
          </a:custGeom>
          <a:solidFill>
            <a:schemeClr val="bg1"/>
          </a:solidFill>
          <a:ln>
            <a:noFill/>
          </a:ln>
        </p:spPr>
        <p:txBody>
          <a:bodyPr wrap="none" anchor="ctr"/>
          <a:lstStyle/>
          <a:p>
            <a:endParaRPr lang="en-US"/>
          </a:p>
        </p:txBody>
      </p:sp>
      <p:sp>
        <p:nvSpPr>
          <p:cNvPr id="11" name="Freeform 950">
            <a:extLst>
              <a:ext uri="{FF2B5EF4-FFF2-40B4-BE49-F238E27FC236}">
                <a16:creationId xmlns:a16="http://schemas.microsoft.com/office/drawing/2014/main" id="{A48ECC86-F520-4AA2-A95F-CD40754563AE}"/>
              </a:ext>
            </a:extLst>
          </p:cNvPr>
          <p:cNvSpPr>
            <a:spLocks noChangeAspect="1"/>
          </p:cNvSpPr>
          <p:nvPr/>
        </p:nvSpPr>
        <p:spPr bwMode="auto">
          <a:xfrm>
            <a:off x="9791539" y="8979029"/>
            <a:ext cx="1077744" cy="1230154"/>
          </a:xfrm>
          <a:custGeom>
            <a:avLst/>
            <a:gdLst>
              <a:gd name="T0" fmla="*/ 5698587 w 259991"/>
              <a:gd name="T1" fmla="*/ 7770411 h 296502"/>
              <a:gd name="T2" fmla="*/ 5698587 w 259991"/>
              <a:gd name="T3" fmla="*/ 8099553 h 296502"/>
              <a:gd name="T4" fmla="*/ 2334805 w 259991"/>
              <a:gd name="T5" fmla="*/ 7934996 h 296502"/>
              <a:gd name="T6" fmla="*/ 4665864 w 259991"/>
              <a:gd name="T7" fmla="*/ 6456306 h 296502"/>
              <a:gd name="T8" fmla="*/ 6991556 w 259991"/>
              <a:gd name="T9" fmla="*/ 6620830 h 296502"/>
              <a:gd name="T10" fmla="*/ 4665864 w 259991"/>
              <a:gd name="T11" fmla="*/ 6785391 h 296502"/>
              <a:gd name="T12" fmla="*/ 4665864 w 259991"/>
              <a:gd name="T13" fmla="*/ 6456306 h 296502"/>
              <a:gd name="T14" fmla="*/ 3749336 w 259991"/>
              <a:gd name="T15" fmla="*/ 6456306 h 296502"/>
              <a:gd name="T16" fmla="*/ 3749336 w 259991"/>
              <a:gd name="T17" fmla="*/ 6785391 h 296502"/>
              <a:gd name="T18" fmla="*/ 2334805 w 259991"/>
              <a:gd name="T19" fmla="*/ 6620830 h 296502"/>
              <a:gd name="T20" fmla="*/ 5906611 w 259991"/>
              <a:gd name="T21" fmla="*/ 5199320 h 296502"/>
              <a:gd name="T22" fmla="*/ 6991500 w 259991"/>
              <a:gd name="T23" fmla="*/ 5357532 h 296502"/>
              <a:gd name="T24" fmla="*/ 5906611 w 259991"/>
              <a:gd name="T25" fmla="*/ 5528968 h 296502"/>
              <a:gd name="T26" fmla="*/ 5906611 w 259991"/>
              <a:gd name="T27" fmla="*/ 5199320 h 296502"/>
              <a:gd name="T28" fmla="*/ 5014659 w 259991"/>
              <a:gd name="T29" fmla="*/ 5199320 h 296502"/>
              <a:gd name="T30" fmla="*/ 5014659 w 259991"/>
              <a:gd name="T31" fmla="*/ 5528968 h 296502"/>
              <a:gd name="T32" fmla="*/ 2334805 w 259991"/>
              <a:gd name="T33" fmla="*/ 5357532 h 296502"/>
              <a:gd name="T34" fmla="*/ 4665864 w 259991"/>
              <a:gd name="T35" fmla="*/ 3885209 h 296502"/>
              <a:gd name="T36" fmla="*/ 6991556 w 259991"/>
              <a:gd name="T37" fmla="*/ 4037587 h 296502"/>
              <a:gd name="T38" fmla="*/ 4665864 w 259991"/>
              <a:gd name="T39" fmla="*/ 4215345 h 296502"/>
              <a:gd name="T40" fmla="*/ 4665864 w 259991"/>
              <a:gd name="T41" fmla="*/ 3885209 h 296502"/>
              <a:gd name="T42" fmla="*/ 3749336 w 259991"/>
              <a:gd name="T43" fmla="*/ 3885209 h 296502"/>
              <a:gd name="T44" fmla="*/ 3749336 w 259991"/>
              <a:gd name="T45" fmla="*/ 4215345 h 296502"/>
              <a:gd name="T46" fmla="*/ 2334805 w 259991"/>
              <a:gd name="T47" fmla="*/ 4037587 h 296502"/>
              <a:gd name="T48" fmla="*/ 5906611 w 259991"/>
              <a:gd name="T49" fmla="*/ 2571088 h 296502"/>
              <a:gd name="T50" fmla="*/ 6991500 w 259991"/>
              <a:gd name="T51" fmla="*/ 2736149 h 296502"/>
              <a:gd name="T52" fmla="*/ 5906611 w 259991"/>
              <a:gd name="T53" fmla="*/ 2901158 h 296502"/>
              <a:gd name="T54" fmla="*/ 5906611 w 259991"/>
              <a:gd name="T55" fmla="*/ 2571088 h 296502"/>
              <a:gd name="T56" fmla="*/ 5014659 w 259991"/>
              <a:gd name="T57" fmla="*/ 2571088 h 296502"/>
              <a:gd name="T58" fmla="*/ 5014659 w 259991"/>
              <a:gd name="T59" fmla="*/ 2901158 h 296502"/>
              <a:gd name="T60" fmla="*/ 2334805 w 259991"/>
              <a:gd name="T61" fmla="*/ 2736149 h 296502"/>
              <a:gd name="T62" fmla="*/ 1464687 w 259991"/>
              <a:gd name="T63" fmla="*/ 1085610 h 296502"/>
              <a:gd name="T64" fmla="*/ 1632475 w 259991"/>
              <a:gd name="T65" fmla="*/ 9047098 h 296502"/>
              <a:gd name="T66" fmla="*/ 7750802 w 259991"/>
              <a:gd name="T67" fmla="*/ 1253481 h 296502"/>
              <a:gd name="T68" fmla="*/ 8073463 w 259991"/>
              <a:gd name="T69" fmla="*/ 1253481 h 296502"/>
              <a:gd name="T70" fmla="*/ 7905716 w 259991"/>
              <a:gd name="T71" fmla="*/ 9357294 h 296502"/>
              <a:gd name="T72" fmla="*/ 1309796 w 259991"/>
              <a:gd name="T73" fmla="*/ 9202228 h 296502"/>
              <a:gd name="T74" fmla="*/ 1464687 w 259991"/>
              <a:gd name="T75" fmla="*/ 1085610 h 296502"/>
              <a:gd name="T76" fmla="*/ 2476693 w 259991"/>
              <a:gd name="T77" fmla="*/ 816948 h 296502"/>
              <a:gd name="T78" fmla="*/ 6385218 w 259991"/>
              <a:gd name="T79" fmla="*/ 1296670 h 296502"/>
              <a:gd name="T80" fmla="*/ 6875429 w 259991"/>
              <a:gd name="T81" fmla="*/ 324173 h 296502"/>
              <a:gd name="T82" fmla="*/ 812612 w 259991"/>
              <a:gd name="T83" fmla="*/ 324173 h 296502"/>
              <a:gd name="T84" fmla="*/ 335377 w 259991"/>
              <a:gd name="T85" fmla="*/ 9867427 h 296502"/>
              <a:gd name="T86" fmla="*/ 8526532 w 259991"/>
              <a:gd name="T87" fmla="*/ 10347173 h 296502"/>
              <a:gd name="T88" fmla="*/ 9016747 w 259991"/>
              <a:gd name="T89" fmla="*/ 816948 h 296502"/>
              <a:gd name="T90" fmla="*/ 7185000 w 259991"/>
              <a:gd name="T91" fmla="*/ 324173 h 296502"/>
              <a:gd name="T92" fmla="*/ 6385218 w 259991"/>
              <a:gd name="T93" fmla="*/ 1620847 h 296502"/>
              <a:gd name="T94" fmla="*/ 2154186 w 259991"/>
              <a:gd name="T95" fmla="*/ 816948 h 296502"/>
              <a:gd name="T96" fmla="*/ 812612 w 259991"/>
              <a:gd name="T97" fmla="*/ 324173 h 296502"/>
              <a:gd name="T98" fmla="*/ 8526532 w 259991"/>
              <a:gd name="T99" fmla="*/ 0 h 296502"/>
              <a:gd name="T100" fmla="*/ 9326305 w 259991"/>
              <a:gd name="T101" fmla="*/ 9867427 h 296502"/>
              <a:gd name="T102" fmla="*/ 812612 w 259991"/>
              <a:gd name="T103" fmla="*/ 10671352 h 296502"/>
              <a:gd name="T104" fmla="*/ 0 w 259991"/>
              <a:gd name="T105" fmla="*/ 816948 h 2965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991" h="296502">
                <a:moveTo>
                  <a:pt x="69741" y="215900"/>
                </a:moveTo>
                <a:lnTo>
                  <a:pt x="158860" y="215900"/>
                </a:lnTo>
                <a:cubicBezTo>
                  <a:pt x="161366" y="215900"/>
                  <a:pt x="163155" y="217805"/>
                  <a:pt x="163155" y="220472"/>
                </a:cubicBezTo>
                <a:cubicBezTo>
                  <a:pt x="163155" y="223139"/>
                  <a:pt x="161366" y="225044"/>
                  <a:pt x="158860" y="225044"/>
                </a:cubicBezTo>
                <a:lnTo>
                  <a:pt x="69741" y="225044"/>
                </a:lnTo>
                <a:cubicBezTo>
                  <a:pt x="67236" y="225044"/>
                  <a:pt x="65088" y="223139"/>
                  <a:pt x="65088" y="220472"/>
                </a:cubicBezTo>
                <a:cubicBezTo>
                  <a:pt x="65088" y="217805"/>
                  <a:pt x="67236" y="215900"/>
                  <a:pt x="69741" y="215900"/>
                </a:cubicBezTo>
                <a:close/>
                <a:moveTo>
                  <a:pt x="130070" y="179387"/>
                </a:moveTo>
                <a:lnTo>
                  <a:pt x="190248" y="179387"/>
                </a:lnTo>
                <a:cubicBezTo>
                  <a:pt x="192756" y="179387"/>
                  <a:pt x="194905" y="181292"/>
                  <a:pt x="194905" y="183959"/>
                </a:cubicBezTo>
                <a:cubicBezTo>
                  <a:pt x="194905" y="186626"/>
                  <a:pt x="192756" y="188531"/>
                  <a:pt x="190248" y="188531"/>
                </a:cubicBezTo>
                <a:lnTo>
                  <a:pt x="130070" y="188531"/>
                </a:lnTo>
                <a:cubicBezTo>
                  <a:pt x="127562" y="188531"/>
                  <a:pt x="125413" y="186626"/>
                  <a:pt x="125413" y="183959"/>
                </a:cubicBezTo>
                <a:cubicBezTo>
                  <a:pt x="125413" y="181292"/>
                  <a:pt x="127562" y="179387"/>
                  <a:pt x="130070" y="179387"/>
                </a:cubicBezTo>
                <a:close/>
                <a:moveTo>
                  <a:pt x="69748" y="179387"/>
                </a:moveTo>
                <a:lnTo>
                  <a:pt x="104520" y="179387"/>
                </a:lnTo>
                <a:cubicBezTo>
                  <a:pt x="107387" y="179387"/>
                  <a:pt x="109180" y="181292"/>
                  <a:pt x="109180" y="183959"/>
                </a:cubicBezTo>
                <a:cubicBezTo>
                  <a:pt x="109180" y="186626"/>
                  <a:pt x="107387" y="188531"/>
                  <a:pt x="104520" y="188531"/>
                </a:cubicBezTo>
                <a:lnTo>
                  <a:pt x="69748" y="188531"/>
                </a:lnTo>
                <a:cubicBezTo>
                  <a:pt x="67239" y="188531"/>
                  <a:pt x="65088" y="186626"/>
                  <a:pt x="65088" y="183959"/>
                </a:cubicBezTo>
                <a:cubicBezTo>
                  <a:pt x="65088" y="181292"/>
                  <a:pt x="67239" y="179387"/>
                  <a:pt x="69748" y="179387"/>
                </a:cubicBezTo>
                <a:close/>
                <a:moveTo>
                  <a:pt x="164659" y="144462"/>
                </a:moveTo>
                <a:lnTo>
                  <a:pt x="190223" y="144462"/>
                </a:lnTo>
                <a:cubicBezTo>
                  <a:pt x="192743" y="144462"/>
                  <a:pt x="194903" y="146660"/>
                  <a:pt x="194903" y="148858"/>
                </a:cubicBezTo>
                <a:cubicBezTo>
                  <a:pt x="194903" y="151423"/>
                  <a:pt x="192743" y="153621"/>
                  <a:pt x="190223" y="153621"/>
                </a:cubicBezTo>
                <a:lnTo>
                  <a:pt x="164659" y="153621"/>
                </a:lnTo>
                <a:cubicBezTo>
                  <a:pt x="162499" y="153621"/>
                  <a:pt x="160338" y="151423"/>
                  <a:pt x="160338" y="148858"/>
                </a:cubicBezTo>
                <a:cubicBezTo>
                  <a:pt x="160338" y="146660"/>
                  <a:pt x="162499" y="144462"/>
                  <a:pt x="164659" y="144462"/>
                </a:cubicBezTo>
                <a:close/>
                <a:moveTo>
                  <a:pt x="69757" y="144462"/>
                </a:moveTo>
                <a:lnTo>
                  <a:pt x="139794" y="144462"/>
                </a:lnTo>
                <a:cubicBezTo>
                  <a:pt x="142308" y="144462"/>
                  <a:pt x="144104" y="146660"/>
                  <a:pt x="144104" y="148858"/>
                </a:cubicBezTo>
                <a:cubicBezTo>
                  <a:pt x="144104" y="151423"/>
                  <a:pt x="142308" y="153621"/>
                  <a:pt x="139794" y="153621"/>
                </a:cubicBezTo>
                <a:lnTo>
                  <a:pt x="69757" y="153621"/>
                </a:lnTo>
                <a:cubicBezTo>
                  <a:pt x="67243" y="153621"/>
                  <a:pt x="65088" y="151423"/>
                  <a:pt x="65088" y="148858"/>
                </a:cubicBezTo>
                <a:cubicBezTo>
                  <a:pt x="65088" y="146660"/>
                  <a:pt x="67243" y="144462"/>
                  <a:pt x="69757" y="144462"/>
                </a:cubicBezTo>
                <a:close/>
                <a:moveTo>
                  <a:pt x="130070" y="107950"/>
                </a:moveTo>
                <a:lnTo>
                  <a:pt x="190248" y="107950"/>
                </a:lnTo>
                <a:cubicBezTo>
                  <a:pt x="192756" y="107950"/>
                  <a:pt x="194905" y="110067"/>
                  <a:pt x="194905" y="112183"/>
                </a:cubicBezTo>
                <a:cubicBezTo>
                  <a:pt x="194905" y="115006"/>
                  <a:pt x="192756" y="117122"/>
                  <a:pt x="190248" y="117122"/>
                </a:cubicBezTo>
                <a:lnTo>
                  <a:pt x="130070" y="117122"/>
                </a:lnTo>
                <a:cubicBezTo>
                  <a:pt x="127562" y="117122"/>
                  <a:pt x="125413" y="115006"/>
                  <a:pt x="125413" y="112183"/>
                </a:cubicBezTo>
                <a:cubicBezTo>
                  <a:pt x="125413" y="110067"/>
                  <a:pt x="127562" y="107950"/>
                  <a:pt x="130070" y="107950"/>
                </a:cubicBezTo>
                <a:close/>
                <a:moveTo>
                  <a:pt x="69748" y="107950"/>
                </a:moveTo>
                <a:lnTo>
                  <a:pt x="104520" y="107950"/>
                </a:lnTo>
                <a:cubicBezTo>
                  <a:pt x="107387" y="107950"/>
                  <a:pt x="109180" y="110067"/>
                  <a:pt x="109180" y="112183"/>
                </a:cubicBezTo>
                <a:cubicBezTo>
                  <a:pt x="109180" y="115006"/>
                  <a:pt x="107387" y="117122"/>
                  <a:pt x="104520" y="117122"/>
                </a:cubicBezTo>
                <a:lnTo>
                  <a:pt x="69748" y="117122"/>
                </a:lnTo>
                <a:cubicBezTo>
                  <a:pt x="67239" y="117122"/>
                  <a:pt x="65088" y="115006"/>
                  <a:pt x="65088" y="112183"/>
                </a:cubicBezTo>
                <a:cubicBezTo>
                  <a:pt x="65088" y="110067"/>
                  <a:pt x="67239" y="107950"/>
                  <a:pt x="69748" y="107950"/>
                </a:cubicBezTo>
                <a:close/>
                <a:moveTo>
                  <a:pt x="164659" y="71437"/>
                </a:moveTo>
                <a:lnTo>
                  <a:pt x="190223" y="71437"/>
                </a:lnTo>
                <a:cubicBezTo>
                  <a:pt x="192743" y="71437"/>
                  <a:pt x="194903" y="73554"/>
                  <a:pt x="194903" y="76023"/>
                </a:cubicBezTo>
                <a:cubicBezTo>
                  <a:pt x="194903" y="78493"/>
                  <a:pt x="192743" y="80609"/>
                  <a:pt x="190223" y="80609"/>
                </a:cubicBezTo>
                <a:lnTo>
                  <a:pt x="164659" y="80609"/>
                </a:lnTo>
                <a:cubicBezTo>
                  <a:pt x="162499" y="80609"/>
                  <a:pt x="160338" y="78493"/>
                  <a:pt x="160338" y="76023"/>
                </a:cubicBezTo>
                <a:cubicBezTo>
                  <a:pt x="160338" y="73554"/>
                  <a:pt x="162499" y="71437"/>
                  <a:pt x="164659" y="71437"/>
                </a:cubicBezTo>
                <a:close/>
                <a:moveTo>
                  <a:pt x="69757" y="71437"/>
                </a:moveTo>
                <a:lnTo>
                  <a:pt x="139794" y="71437"/>
                </a:lnTo>
                <a:cubicBezTo>
                  <a:pt x="142308" y="71437"/>
                  <a:pt x="144104" y="73554"/>
                  <a:pt x="144104" y="76023"/>
                </a:cubicBezTo>
                <a:cubicBezTo>
                  <a:pt x="144104" y="78493"/>
                  <a:pt x="142308" y="80609"/>
                  <a:pt x="139794" y="80609"/>
                </a:cubicBezTo>
                <a:lnTo>
                  <a:pt x="69757" y="80609"/>
                </a:lnTo>
                <a:cubicBezTo>
                  <a:pt x="67243" y="80609"/>
                  <a:pt x="65088" y="78493"/>
                  <a:pt x="65088" y="76023"/>
                </a:cubicBezTo>
                <a:cubicBezTo>
                  <a:pt x="65088" y="73554"/>
                  <a:pt x="67243" y="71437"/>
                  <a:pt x="69757" y="71437"/>
                </a:cubicBezTo>
                <a:close/>
                <a:moveTo>
                  <a:pt x="40831" y="30162"/>
                </a:moveTo>
                <a:cubicBezTo>
                  <a:pt x="43709" y="30162"/>
                  <a:pt x="45509" y="32317"/>
                  <a:pt x="45509" y="34830"/>
                </a:cubicBezTo>
                <a:lnTo>
                  <a:pt x="45509" y="251372"/>
                </a:lnTo>
                <a:lnTo>
                  <a:pt x="216070" y="251372"/>
                </a:lnTo>
                <a:lnTo>
                  <a:pt x="216070" y="34830"/>
                </a:lnTo>
                <a:cubicBezTo>
                  <a:pt x="216070" y="32317"/>
                  <a:pt x="218229" y="30162"/>
                  <a:pt x="220388" y="30162"/>
                </a:cubicBezTo>
                <a:cubicBezTo>
                  <a:pt x="222906" y="30162"/>
                  <a:pt x="225065" y="32317"/>
                  <a:pt x="225065" y="34830"/>
                </a:cubicBezTo>
                <a:lnTo>
                  <a:pt x="225065" y="255682"/>
                </a:lnTo>
                <a:cubicBezTo>
                  <a:pt x="225065" y="258195"/>
                  <a:pt x="222906" y="259991"/>
                  <a:pt x="220388" y="259991"/>
                </a:cubicBezTo>
                <a:lnTo>
                  <a:pt x="40831" y="259991"/>
                </a:lnTo>
                <a:cubicBezTo>
                  <a:pt x="38312" y="259991"/>
                  <a:pt x="36513" y="258195"/>
                  <a:pt x="36513" y="255682"/>
                </a:cubicBezTo>
                <a:lnTo>
                  <a:pt x="36513" y="34830"/>
                </a:lnTo>
                <a:cubicBezTo>
                  <a:pt x="36513" y="32317"/>
                  <a:pt x="38312" y="30162"/>
                  <a:pt x="40831" y="30162"/>
                </a:cubicBezTo>
                <a:close/>
                <a:moveTo>
                  <a:pt x="69043" y="9007"/>
                </a:moveTo>
                <a:lnTo>
                  <a:pt x="69043" y="22697"/>
                </a:lnTo>
                <a:cubicBezTo>
                  <a:pt x="69043" y="29902"/>
                  <a:pt x="74797" y="36027"/>
                  <a:pt x="82349" y="36027"/>
                </a:cubicBezTo>
                <a:lnTo>
                  <a:pt x="178002" y="36027"/>
                </a:lnTo>
                <a:cubicBezTo>
                  <a:pt x="185194" y="36027"/>
                  <a:pt x="191667" y="29902"/>
                  <a:pt x="191667" y="22697"/>
                </a:cubicBezTo>
                <a:lnTo>
                  <a:pt x="191667" y="9007"/>
                </a:lnTo>
                <a:lnTo>
                  <a:pt x="69043" y="9007"/>
                </a:lnTo>
                <a:close/>
                <a:moveTo>
                  <a:pt x="22655" y="9007"/>
                </a:moveTo>
                <a:cubicBezTo>
                  <a:pt x="15103" y="9007"/>
                  <a:pt x="9349" y="15131"/>
                  <a:pt x="9349" y="22697"/>
                </a:cubicBezTo>
                <a:lnTo>
                  <a:pt x="9349" y="274165"/>
                </a:lnTo>
                <a:cubicBezTo>
                  <a:pt x="9349" y="281371"/>
                  <a:pt x="15103" y="287495"/>
                  <a:pt x="22655" y="287495"/>
                </a:cubicBezTo>
                <a:lnTo>
                  <a:pt x="237695" y="287495"/>
                </a:lnTo>
                <a:cubicBezTo>
                  <a:pt x="245247" y="287495"/>
                  <a:pt x="251360" y="281371"/>
                  <a:pt x="251360" y="274165"/>
                </a:cubicBezTo>
                <a:lnTo>
                  <a:pt x="251360" y="22697"/>
                </a:lnTo>
                <a:cubicBezTo>
                  <a:pt x="251360" y="15131"/>
                  <a:pt x="245247" y="9007"/>
                  <a:pt x="237695" y="9007"/>
                </a:cubicBezTo>
                <a:lnTo>
                  <a:pt x="200297" y="9007"/>
                </a:lnTo>
                <a:lnTo>
                  <a:pt x="200297" y="22697"/>
                </a:lnTo>
                <a:cubicBezTo>
                  <a:pt x="200297" y="34586"/>
                  <a:pt x="190228" y="45034"/>
                  <a:pt x="178002" y="45034"/>
                </a:cubicBezTo>
                <a:lnTo>
                  <a:pt x="82349" y="45034"/>
                </a:lnTo>
                <a:cubicBezTo>
                  <a:pt x="70122" y="45034"/>
                  <a:pt x="60053" y="34586"/>
                  <a:pt x="60053" y="22697"/>
                </a:cubicBezTo>
                <a:lnTo>
                  <a:pt x="60053" y="9007"/>
                </a:lnTo>
                <a:lnTo>
                  <a:pt x="22655" y="9007"/>
                </a:lnTo>
                <a:close/>
                <a:moveTo>
                  <a:pt x="22655" y="0"/>
                </a:moveTo>
                <a:lnTo>
                  <a:pt x="237695" y="0"/>
                </a:lnTo>
                <a:cubicBezTo>
                  <a:pt x="250281" y="0"/>
                  <a:pt x="259991" y="10087"/>
                  <a:pt x="259991" y="22697"/>
                </a:cubicBezTo>
                <a:lnTo>
                  <a:pt x="259991" y="274165"/>
                </a:lnTo>
                <a:cubicBezTo>
                  <a:pt x="259991" y="286414"/>
                  <a:pt x="250281" y="296502"/>
                  <a:pt x="237695" y="296502"/>
                </a:cubicBezTo>
                <a:lnTo>
                  <a:pt x="22655" y="296502"/>
                </a:lnTo>
                <a:cubicBezTo>
                  <a:pt x="10428" y="296502"/>
                  <a:pt x="0" y="286414"/>
                  <a:pt x="0" y="274165"/>
                </a:cubicBezTo>
                <a:lnTo>
                  <a:pt x="0" y="22697"/>
                </a:lnTo>
                <a:cubicBezTo>
                  <a:pt x="0" y="10087"/>
                  <a:pt x="10428" y="0"/>
                  <a:pt x="22655" y="0"/>
                </a:cubicBezTo>
                <a:close/>
              </a:path>
            </a:pathLst>
          </a:custGeom>
          <a:solidFill>
            <a:schemeClr val="bg1"/>
          </a:solidFill>
          <a:ln>
            <a:noFill/>
          </a:ln>
        </p:spPr>
        <p:txBody>
          <a:bodyPr anchor="ctr"/>
          <a:lstStyle/>
          <a:p>
            <a:endParaRPr lang="en-US"/>
          </a:p>
        </p:txBody>
      </p:sp>
      <p:sp>
        <p:nvSpPr>
          <p:cNvPr id="12" name="Freeform 951">
            <a:extLst>
              <a:ext uri="{FF2B5EF4-FFF2-40B4-BE49-F238E27FC236}">
                <a16:creationId xmlns:a16="http://schemas.microsoft.com/office/drawing/2014/main" id="{7CB111EA-753A-4A5C-9A65-F985269DC5D5}"/>
              </a:ext>
            </a:extLst>
          </p:cNvPr>
          <p:cNvSpPr>
            <a:spLocks noChangeAspect="1"/>
          </p:cNvSpPr>
          <p:nvPr/>
        </p:nvSpPr>
        <p:spPr bwMode="auto">
          <a:xfrm>
            <a:off x="13430652" y="5240088"/>
            <a:ext cx="1230154" cy="1230154"/>
          </a:xfrm>
          <a:custGeom>
            <a:avLst/>
            <a:gdLst>
              <a:gd name="T0" fmla="*/ 1874701 w 296503"/>
              <a:gd name="T1" fmla="*/ 8951676 h 296019"/>
              <a:gd name="T2" fmla="*/ 2250952 w 296503"/>
              <a:gd name="T3" fmla="*/ 7143508 h 296019"/>
              <a:gd name="T4" fmla="*/ 3288867 w 296503"/>
              <a:gd name="T5" fmla="*/ 7737351 h 296019"/>
              <a:gd name="T6" fmla="*/ 9516506 w 296503"/>
              <a:gd name="T7" fmla="*/ 2774927 h 296019"/>
              <a:gd name="T8" fmla="*/ 2154972 w 296503"/>
              <a:gd name="T9" fmla="*/ 1422412 h 296019"/>
              <a:gd name="T10" fmla="*/ 2154972 w 296503"/>
              <a:gd name="T11" fmla="*/ 3059122 h 296019"/>
              <a:gd name="T12" fmla="*/ 7933669 w 296503"/>
              <a:gd name="T13" fmla="*/ 1177958 h 296019"/>
              <a:gd name="T14" fmla="*/ 3055366 w 296503"/>
              <a:gd name="T15" fmla="*/ 7513066 h 296019"/>
              <a:gd name="T16" fmla="*/ 7933669 w 296503"/>
              <a:gd name="T17" fmla="*/ 1177958 h 296019"/>
              <a:gd name="T18" fmla="*/ 6841357 w 296503"/>
              <a:gd name="T19" fmla="*/ 854815 h 296019"/>
              <a:gd name="T20" fmla="*/ 6841357 w 296503"/>
              <a:gd name="T21" fmla="*/ 1184826 h 296019"/>
              <a:gd name="T22" fmla="*/ 2479538 w 296503"/>
              <a:gd name="T23" fmla="*/ 3217501 h 296019"/>
              <a:gd name="T24" fmla="*/ 311649 w 296503"/>
              <a:gd name="T25" fmla="*/ 3389093 h 296019"/>
              <a:gd name="T26" fmla="*/ 9489647 w 296503"/>
              <a:gd name="T27" fmla="*/ 10516770 h 296019"/>
              <a:gd name="T28" fmla="*/ 9645397 w 296503"/>
              <a:gd name="T29" fmla="*/ 3719133 h 296019"/>
              <a:gd name="T30" fmla="*/ 9814162 w 296503"/>
              <a:gd name="T31" fmla="*/ 10688353 h 296019"/>
              <a:gd name="T32" fmla="*/ 155750 w 296503"/>
              <a:gd name="T33" fmla="*/ 10846781 h 296019"/>
              <a:gd name="T34" fmla="*/ 0 w 296503"/>
              <a:gd name="T35" fmla="*/ 3217501 h 296019"/>
              <a:gd name="T36" fmla="*/ 2193891 w 296503"/>
              <a:gd name="T37" fmla="*/ 907641 h 296019"/>
              <a:gd name="T38" fmla="*/ 8634289 w 296503"/>
              <a:gd name="T39" fmla="*/ 451990 h 296019"/>
              <a:gd name="T40" fmla="*/ 9750072 w 296503"/>
              <a:gd name="T41" fmla="*/ 2550509 h 296019"/>
              <a:gd name="T42" fmla="*/ 10333883 w 296503"/>
              <a:gd name="T43" fmla="*/ 1771853 h 296019"/>
              <a:gd name="T44" fmla="*/ 9218100 w 296503"/>
              <a:gd name="T45" fmla="*/ 451990 h 296019"/>
              <a:gd name="T46" fmla="*/ 8927832 w 296503"/>
              <a:gd name="T47" fmla="*/ 0 h 296019"/>
              <a:gd name="T48" fmla="*/ 10450637 w 296503"/>
              <a:gd name="T49" fmla="*/ 1243968 h 296019"/>
              <a:gd name="T50" fmla="*/ 10450637 w 296503"/>
              <a:gd name="T51" fmla="*/ 2299781 h 296019"/>
              <a:gd name="T52" fmla="*/ 10061434 w 296503"/>
              <a:gd name="T53" fmla="*/ 2867276 h 296019"/>
              <a:gd name="T54" fmla="*/ 9957652 w 296503"/>
              <a:gd name="T55" fmla="*/ 3157649 h 296019"/>
              <a:gd name="T56" fmla="*/ 9750072 w 296503"/>
              <a:gd name="T57" fmla="*/ 3012447 h 296019"/>
              <a:gd name="T58" fmla="*/ 4002487 w 296503"/>
              <a:gd name="T59" fmla="*/ 8819580 h 296019"/>
              <a:gd name="T60" fmla="*/ 1654207 w 296503"/>
              <a:gd name="T61" fmla="*/ 9334400 h 296019"/>
              <a:gd name="T62" fmla="*/ 1498556 w 296503"/>
              <a:gd name="T63" fmla="*/ 9136367 h 296019"/>
              <a:gd name="T64" fmla="*/ 2043360 w 296503"/>
              <a:gd name="T65" fmla="*/ 6707906 h 296019"/>
              <a:gd name="T66" fmla="*/ 7622251 w 296503"/>
              <a:gd name="T67" fmla="*/ 847963 h 296019"/>
              <a:gd name="T68" fmla="*/ 7842885 w 296503"/>
              <a:gd name="T69" fmla="*/ 623635 h 296019"/>
              <a:gd name="T70" fmla="*/ 8413722 w 296503"/>
              <a:gd name="T71" fmla="*/ 227690 h 29601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6503" h="296019">
                <a:moveTo>
                  <a:pt x="62544" y="194953"/>
                </a:moveTo>
                <a:lnTo>
                  <a:pt x="52090" y="244298"/>
                </a:lnTo>
                <a:lnTo>
                  <a:pt x="101117" y="233853"/>
                </a:lnTo>
                <a:lnTo>
                  <a:pt x="62544" y="194953"/>
                </a:lnTo>
                <a:close/>
                <a:moveTo>
                  <a:pt x="245674" y="57000"/>
                </a:moveTo>
                <a:lnTo>
                  <a:pt x="91383" y="211161"/>
                </a:lnTo>
                <a:lnTo>
                  <a:pt x="110129" y="229891"/>
                </a:lnTo>
                <a:lnTo>
                  <a:pt x="264419" y="75730"/>
                </a:lnTo>
                <a:lnTo>
                  <a:pt x="245674" y="57000"/>
                </a:lnTo>
                <a:close/>
                <a:moveTo>
                  <a:pt x="59876" y="38819"/>
                </a:moveTo>
                <a:lnTo>
                  <a:pt x="15150" y="83487"/>
                </a:lnTo>
                <a:lnTo>
                  <a:pt x="59876" y="83487"/>
                </a:lnTo>
                <a:lnTo>
                  <a:pt x="59876" y="38819"/>
                </a:lnTo>
                <a:close/>
                <a:moveTo>
                  <a:pt x="220439" y="32147"/>
                </a:moveTo>
                <a:lnTo>
                  <a:pt x="66149" y="186308"/>
                </a:lnTo>
                <a:lnTo>
                  <a:pt x="84895" y="205038"/>
                </a:lnTo>
                <a:lnTo>
                  <a:pt x="239185" y="50877"/>
                </a:lnTo>
                <a:lnTo>
                  <a:pt x="220439" y="32147"/>
                </a:lnTo>
                <a:close/>
                <a:moveTo>
                  <a:pt x="64205" y="23329"/>
                </a:moveTo>
                <a:lnTo>
                  <a:pt x="190089" y="23329"/>
                </a:lnTo>
                <a:cubicBezTo>
                  <a:pt x="192614" y="23329"/>
                  <a:pt x="194778" y="25851"/>
                  <a:pt x="194778" y="28012"/>
                </a:cubicBezTo>
                <a:cubicBezTo>
                  <a:pt x="194778" y="30534"/>
                  <a:pt x="192614" y="32335"/>
                  <a:pt x="190089" y="32335"/>
                </a:cubicBezTo>
                <a:lnTo>
                  <a:pt x="68894" y="32335"/>
                </a:lnTo>
                <a:lnTo>
                  <a:pt x="68894" y="87809"/>
                </a:lnTo>
                <a:cubicBezTo>
                  <a:pt x="68894" y="90331"/>
                  <a:pt x="66730" y="92492"/>
                  <a:pt x="64205" y="92492"/>
                </a:cubicBezTo>
                <a:lnTo>
                  <a:pt x="8657" y="92492"/>
                </a:lnTo>
                <a:lnTo>
                  <a:pt x="8657" y="287013"/>
                </a:lnTo>
                <a:lnTo>
                  <a:pt x="263672" y="287013"/>
                </a:lnTo>
                <a:lnTo>
                  <a:pt x="263672" y="105820"/>
                </a:lnTo>
                <a:cubicBezTo>
                  <a:pt x="263672" y="103659"/>
                  <a:pt x="265836" y="101498"/>
                  <a:pt x="268000" y="101498"/>
                </a:cubicBezTo>
                <a:cubicBezTo>
                  <a:pt x="270525" y="101498"/>
                  <a:pt x="272690" y="103659"/>
                  <a:pt x="272690" y="105820"/>
                </a:cubicBezTo>
                <a:lnTo>
                  <a:pt x="272690" y="291696"/>
                </a:lnTo>
                <a:cubicBezTo>
                  <a:pt x="272690" y="293858"/>
                  <a:pt x="270525" y="296019"/>
                  <a:pt x="268000" y="296019"/>
                </a:cubicBezTo>
                <a:lnTo>
                  <a:pt x="4329" y="296019"/>
                </a:lnTo>
                <a:cubicBezTo>
                  <a:pt x="1804" y="296019"/>
                  <a:pt x="0" y="293858"/>
                  <a:pt x="0" y="291696"/>
                </a:cubicBezTo>
                <a:lnTo>
                  <a:pt x="0" y="87809"/>
                </a:lnTo>
                <a:cubicBezTo>
                  <a:pt x="0" y="86729"/>
                  <a:pt x="361" y="85648"/>
                  <a:pt x="1082" y="84567"/>
                </a:cubicBezTo>
                <a:lnTo>
                  <a:pt x="60959" y="24770"/>
                </a:lnTo>
                <a:cubicBezTo>
                  <a:pt x="62041" y="24050"/>
                  <a:pt x="63123" y="23329"/>
                  <a:pt x="64205" y="23329"/>
                </a:cubicBezTo>
                <a:close/>
                <a:moveTo>
                  <a:pt x="239906" y="12336"/>
                </a:moveTo>
                <a:lnTo>
                  <a:pt x="226568" y="25664"/>
                </a:lnTo>
                <a:lnTo>
                  <a:pt x="270908" y="69607"/>
                </a:lnTo>
                <a:lnTo>
                  <a:pt x="284246" y="56280"/>
                </a:lnTo>
                <a:cubicBezTo>
                  <a:pt x="286049" y="54119"/>
                  <a:pt x="287130" y="51237"/>
                  <a:pt x="287130" y="48356"/>
                </a:cubicBezTo>
                <a:cubicBezTo>
                  <a:pt x="287130" y="45114"/>
                  <a:pt x="286049" y="42232"/>
                  <a:pt x="284246" y="40071"/>
                </a:cubicBezTo>
                <a:lnTo>
                  <a:pt x="256128" y="12336"/>
                </a:lnTo>
                <a:cubicBezTo>
                  <a:pt x="251802" y="8014"/>
                  <a:pt x="244592" y="8014"/>
                  <a:pt x="239906" y="12336"/>
                </a:cubicBezTo>
                <a:close/>
                <a:moveTo>
                  <a:pt x="248062" y="0"/>
                </a:moveTo>
                <a:cubicBezTo>
                  <a:pt x="253244" y="0"/>
                  <a:pt x="258471" y="2071"/>
                  <a:pt x="262617" y="6213"/>
                </a:cubicBezTo>
                <a:lnTo>
                  <a:pt x="290374" y="33948"/>
                </a:lnTo>
                <a:cubicBezTo>
                  <a:pt x="294340" y="37550"/>
                  <a:pt x="296503" y="42953"/>
                  <a:pt x="296503" y="48356"/>
                </a:cubicBezTo>
                <a:cubicBezTo>
                  <a:pt x="296503" y="53758"/>
                  <a:pt x="294340" y="58801"/>
                  <a:pt x="290374" y="62763"/>
                </a:cubicBezTo>
                <a:lnTo>
                  <a:pt x="277036" y="75730"/>
                </a:lnTo>
                <a:lnTo>
                  <a:pt x="279560" y="78251"/>
                </a:lnTo>
                <a:cubicBezTo>
                  <a:pt x="281723" y="80412"/>
                  <a:pt x="281723" y="82934"/>
                  <a:pt x="279920" y="84735"/>
                </a:cubicBezTo>
                <a:cubicBezTo>
                  <a:pt x="278839" y="85815"/>
                  <a:pt x="277757" y="86175"/>
                  <a:pt x="276676" y="86175"/>
                </a:cubicBezTo>
                <a:cubicBezTo>
                  <a:pt x="275234" y="86175"/>
                  <a:pt x="274513" y="85815"/>
                  <a:pt x="273431" y="84735"/>
                </a:cubicBezTo>
                <a:lnTo>
                  <a:pt x="270908" y="82213"/>
                </a:lnTo>
                <a:lnTo>
                  <a:pt x="113373" y="239256"/>
                </a:lnTo>
                <a:cubicBezTo>
                  <a:pt x="112652" y="239976"/>
                  <a:pt x="111931" y="240336"/>
                  <a:pt x="111210" y="240697"/>
                </a:cubicBezTo>
                <a:lnTo>
                  <a:pt x="47043" y="254384"/>
                </a:lnTo>
                <a:cubicBezTo>
                  <a:pt x="46683" y="254744"/>
                  <a:pt x="46322" y="254744"/>
                  <a:pt x="45962" y="254744"/>
                </a:cubicBezTo>
                <a:cubicBezTo>
                  <a:pt x="44880" y="254744"/>
                  <a:pt x="43799" y="254024"/>
                  <a:pt x="43078" y="253303"/>
                </a:cubicBezTo>
                <a:cubicBezTo>
                  <a:pt x="41996" y="252223"/>
                  <a:pt x="41275" y="250782"/>
                  <a:pt x="41636" y="249341"/>
                </a:cubicBezTo>
                <a:lnTo>
                  <a:pt x="55334" y="185227"/>
                </a:lnTo>
                <a:cubicBezTo>
                  <a:pt x="55695" y="184507"/>
                  <a:pt x="56055" y="183427"/>
                  <a:pt x="56776" y="183066"/>
                </a:cubicBezTo>
                <a:lnTo>
                  <a:pt x="213950" y="25664"/>
                </a:lnTo>
                <a:lnTo>
                  <a:pt x="211787" y="23142"/>
                </a:lnTo>
                <a:cubicBezTo>
                  <a:pt x="209985" y="21701"/>
                  <a:pt x="209985" y="18820"/>
                  <a:pt x="211787" y="17019"/>
                </a:cubicBezTo>
                <a:cubicBezTo>
                  <a:pt x="213229" y="15218"/>
                  <a:pt x="216474" y="15218"/>
                  <a:pt x="217916" y="17019"/>
                </a:cubicBezTo>
                <a:lnTo>
                  <a:pt x="220439" y="19180"/>
                </a:lnTo>
                <a:lnTo>
                  <a:pt x="233777" y="6213"/>
                </a:lnTo>
                <a:cubicBezTo>
                  <a:pt x="237743" y="2071"/>
                  <a:pt x="242880" y="0"/>
                  <a:pt x="248062" y="0"/>
                </a:cubicBezTo>
                <a:close/>
              </a:path>
            </a:pathLst>
          </a:custGeom>
          <a:solidFill>
            <a:schemeClr val="bg1"/>
          </a:solidFill>
          <a:ln>
            <a:noFill/>
          </a:ln>
        </p:spPr>
        <p:txBody>
          <a:bodyPr anchor="ctr"/>
          <a:lstStyle/>
          <a:p>
            <a:endParaRPr lang="en-US"/>
          </a:p>
        </p:txBody>
      </p:sp>
      <p:sp>
        <p:nvSpPr>
          <p:cNvPr id="13" name="TextBox 12">
            <a:extLst>
              <a:ext uri="{FF2B5EF4-FFF2-40B4-BE49-F238E27FC236}">
                <a16:creationId xmlns:a16="http://schemas.microsoft.com/office/drawing/2014/main" id="{78BABF53-DAC2-4833-9273-1D20BD434289}"/>
              </a:ext>
            </a:extLst>
          </p:cNvPr>
          <p:cNvSpPr txBox="1"/>
          <p:nvPr/>
        </p:nvSpPr>
        <p:spPr>
          <a:xfrm>
            <a:off x="17384741" y="9301718"/>
            <a:ext cx="2231700" cy="584775"/>
          </a:xfrm>
          <a:prstGeom prst="rect">
            <a:avLst/>
          </a:prstGeom>
          <a:noFill/>
        </p:spPr>
        <p:txBody>
          <a:bodyPr wrap="none" rtlCol="0" anchor="b" anchorCtr="0">
            <a:spAutoFit/>
          </a:bodyPr>
          <a:lstStyle/>
          <a:p>
            <a:r>
              <a:rPr lang="en-US" sz="3200" b="1" dirty="0">
                <a:solidFill>
                  <a:schemeClr val="tx2"/>
                </a:solidFill>
                <a:latin typeface="Poppins" pitchFamily="2" charset="77"/>
                <a:ea typeface="League Spartan" charset="0"/>
                <a:cs typeface="Poppins" pitchFamily="2" charset="77"/>
              </a:rPr>
              <a:t>Webinars</a:t>
            </a:r>
          </a:p>
        </p:txBody>
      </p:sp>
      <p:sp>
        <p:nvSpPr>
          <p:cNvPr id="15" name="TextBox 14">
            <a:extLst>
              <a:ext uri="{FF2B5EF4-FFF2-40B4-BE49-F238E27FC236}">
                <a16:creationId xmlns:a16="http://schemas.microsoft.com/office/drawing/2014/main" id="{8CD85EF1-BD25-4081-B19C-60E752E733CD}"/>
              </a:ext>
            </a:extLst>
          </p:cNvPr>
          <p:cNvSpPr txBox="1"/>
          <p:nvPr/>
        </p:nvSpPr>
        <p:spPr>
          <a:xfrm>
            <a:off x="17088185" y="5161393"/>
            <a:ext cx="2528256" cy="1077218"/>
          </a:xfrm>
          <a:prstGeom prst="rect">
            <a:avLst/>
          </a:prstGeom>
          <a:noFill/>
        </p:spPr>
        <p:txBody>
          <a:bodyPr wrap="none" rtlCol="0" anchor="b" anchorCtr="0">
            <a:spAutoFit/>
          </a:bodyPr>
          <a:lstStyle/>
          <a:p>
            <a:r>
              <a:rPr lang="en-US" sz="3200" b="1" dirty="0">
                <a:solidFill>
                  <a:schemeClr val="tx2"/>
                </a:solidFill>
                <a:latin typeface="Poppins" pitchFamily="2" charset="77"/>
                <a:ea typeface="League Spartan" charset="0"/>
                <a:cs typeface="Poppins" pitchFamily="2" charset="77"/>
              </a:rPr>
              <a:t>Thought </a:t>
            </a:r>
          </a:p>
          <a:p>
            <a:r>
              <a:rPr lang="en-US" sz="3200" b="1" dirty="0">
                <a:solidFill>
                  <a:schemeClr val="tx2"/>
                </a:solidFill>
                <a:latin typeface="Poppins" pitchFamily="2" charset="77"/>
                <a:ea typeface="League Spartan" charset="0"/>
                <a:cs typeface="Poppins" pitchFamily="2" charset="77"/>
              </a:rPr>
              <a:t>Leadership</a:t>
            </a:r>
          </a:p>
        </p:txBody>
      </p:sp>
      <p:sp>
        <p:nvSpPr>
          <p:cNvPr id="17" name="TextBox 16">
            <a:extLst>
              <a:ext uri="{FF2B5EF4-FFF2-40B4-BE49-F238E27FC236}">
                <a16:creationId xmlns:a16="http://schemas.microsoft.com/office/drawing/2014/main" id="{BB0E4B64-AB54-4AD3-BE85-92278B32CCEE}"/>
              </a:ext>
            </a:extLst>
          </p:cNvPr>
          <p:cNvSpPr txBox="1"/>
          <p:nvPr/>
        </p:nvSpPr>
        <p:spPr>
          <a:xfrm>
            <a:off x="4519328" y="8820177"/>
            <a:ext cx="2621230" cy="1077218"/>
          </a:xfrm>
          <a:prstGeom prst="rect">
            <a:avLst/>
          </a:prstGeom>
          <a:noFill/>
        </p:spPr>
        <p:txBody>
          <a:bodyPr wrap="none" rtlCol="0" anchor="b" anchorCtr="0">
            <a:spAutoFit/>
          </a:bodyPr>
          <a:lstStyle/>
          <a:p>
            <a:r>
              <a:rPr lang="en-US" sz="3200" b="1" dirty="0">
                <a:solidFill>
                  <a:schemeClr val="tx2"/>
                </a:solidFill>
                <a:latin typeface="Poppins" pitchFamily="2" charset="77"/>
                <a:ea typeface="League Spartan" charset="0"/>
                <a:cs typeface="Poppins" pitchFamily="2" charset="77"/>
              </a:rPr>
              <a:t>Investment</a:t>
            </a:r>
          </a:p>
          <a:p>
            <a:r>
              <a:rPr lang="en-US" sz="3200" b="1" dirty="0">
                <a:solidFill>
                  <a:schemeClr val="tx2"/>
                </a:solidFill>
                <a:latin typeface="Poppins" pitchFamily="2" charset="77"/>
                <a:ea typeface="League Spartan" charset="0"/>
                <a:cs typeface="Poppins" pitchFamily="2" charset="77"/>
              </a:rPr>
              <a:t>Strategy</a:t>
            </a:r>
          </a:p>
        </p:txBody>
      </p:sp>
      <p:sp>
        <p:nvSpPr>
          <p:cNvPr id="19" name="TextBox 18">
            <a:extLst>
              <a:ext uri="{FF2B5EF4-FFF2-40B4-BE49-F238E27FC236}">
                <a16:creationId xmlns:a16="http://schemas.microsoft.com/office/drawing/2014/main" id="{1823B3F1-0752-4A0D-AEF1-4E5177E5581D}"/>
              </a:ext>
            </a:extLst>
          </p:cNvPr>
          <p:cNvSpPr txBox="1"/>
          <p:nvPr/>
        </p:nvSpPr>
        <p:spPr>
          <a:xfrm>
            <a:off x="5048468" y="5407615"/>
            <a:ext cx="1346843" cy="584775"/>
          </a:xfrm>
          <a:prstGeom prst="rect">
            <a:avLst/>
          </a:prstGeom>
          <a:noFill/>
        </p:spPr>
        <p:txBody>
          <a:bodyPr wrap="none" rtlCol="0" anchor="b" anchorCtr="0">
            <a:spAutoFit/>
          </a:bodyPr>
          <a:lstStyle/>
          <a:p>
            <a:pPr algn="r"/>
            <a:r>
              <a:rPr lang="en-US" sz="3200" b="1" dirty="0">
                <a:solidFill>
                  <a:schemeClr val="tx2"/>
                </a:solidFill>
                <a:latin typeface="Poppins" pitchFamily="2" charset="77"/>
                <a:ea typeface="League Spartan" charset="0"/>
                <a:cs typeface="Poppins" pitchFamily="2" charset="77"/>
              </a:rPr>
              <a:t>Blogs</a:t>
            </a:r>
          </a:p>
        </p:txBody>
      </p:sp>
    </p:spTree>
    <p:extLst>
      <p:ext uri="{BB962C8B-B14F-4D97-AF65-F5344CB8AC3E}">
        <p14:creationId xmlns:p14="http://schemas.microsoft.com/office/powerpoint/2010/main" val="115097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5" name="Shape 232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15</a:t>
            </a:fld>
            <a:endParaRPr/>
          </a:p>
        </p:txBody>
      </p:sp>
      <p:sp>
        <p:nvSpPr>
          <p:cNvPr id="2326" name="Shape 2326"/>
          <p:cNvSpPr/>
          <p:nvPr/>
        </p:nvSpPr>
        <p:spPr>
          <a:xfrm>
            <a:off x="723552" y="636927"/>
            <a:ext cx="3880871"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Multiformat</a:t>
            </a:r>
          </a:p>
        </p:txBody>
      </p:sp>
      <p:sp>
        <p:nvSpPr>
          <p:cNvPr id="2327" name="Shape 2327"/>
          <p:cNvSpPr/>
          <p:nvPr/>
        </p:nvSpPr>
        <p:spPr>
          <a:xfrm>
            <a:off x="723552" y="1605867"/>
            <a:ext cx="4053995"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Not just VHS and </a:t>
            </a:r>
            <a:r>
              <a:rPr lang="en-GB" dirty="0" err="1"/>
              <a:t>BetaMax</a:t>
            </a:r>
            <a:endParaRPr dirty="0"/>
          </a:p>
        </p:txBody>
      </p:sp>
      <p:pic>
        <p:nvPicPr>
          <p:cNvPr id="14" name="Picture 13">
            <a:extLst>
              <a:ext uri="{FF2B5EF4-FFF2-40B4-BE49-F238E27FC236}">
                <a16:creationId xmlns:a16="http://schemas.microsoft.com/office/drawing/2014/main" id="{E407C26D-5FA0-4FE4-8148-A1EC3480F283}"/>
              </a:ext>
            </a:extLst>
          </p:cNvPr>
          <p:cNvPicPr>
            <a:picLocks noChangeAspect="1"/>
          </p:cNvPicPr>
          <p:nvPr/>
        </p:nvPicPr>
        <p:blipFill>
          <a:blip r:embed="rId2"/>
          <a:stretch>
            <a:fillRect/>
          </a:stretch>
        </p:blipFill>
        <p:spPr>
          <a:xfrm>
            <a:off x="224844" y="4589135"/>
            <a:ext cx="6587444" cy="4428534"/>
          </a:xfrm>
          <a:prstGeom prst="rect">
            <a:avLst/>
          </a:prstGeom>
        </p:spPr>
      </p:pic>
      <p:pic>
        <p:nvPicPr>
          <p:cNvPr id="36" name="Graphic 35" descr="Presentation with media with solid fill">
            <a:extLst>
              <a:ext uri="{FF2B5EF4-FFF2-40B4-BE49-F238E27FC236}">
                <a16:creationId xmlns:a16="http://schemas.microsoft.com/office/drawing/2014/main" id="{AD2D1A34-9669-4617-B508-E6DDA1B88A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2288" y="4048278"/>
            <a:ext cx="1294011" cy="1294011"/>
          </a:xfrm>
          <a:prstGeom prst="rect">
            <a:avLst/>
          </a:prstGeom>
        </p:spPr>
      </p:pic>
      <p:pic>
        <p:nvPicPr>
          <p:cNvPr id="41" name="Graphic 40" descr="Document with solid fill">
            <a:extLst>
              <a:ext uri="{FF2B5EF4-FFF2-40B4-BE49-F238E27FC236}">
                <a16:creationId xmlns:a16="http://schemas.microsoft.com/office/drawing/2014/main" id="{1FA26C03-5E19-4FE3-9B83-B471978898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6403" y="6218454"/>
            <a:ext cx="1169896" cy="1169896"/>
          </a:xfrm>
          <a:prstGeom prst="rect">
            <a:avLst/>
          </a:prstGeom>
        </p:spPr>
      </p:pic>
      <p:pic>
        <p:nvPicPr>
          <p:cNvPr id="43" name="Graphic 42" descr="Document outline">
            <a:extLst>
              <a:ext uri="{FF2B5EF4-FFF2-40B4-BE49-F238E27FC236}">
                <a16:creationId xmlns:a16="http://schemas.microsoft.com/office/drawing/2014/main" id="{3697BB85-C3DD-4931-A3D9-E4CEAE1DE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11044" y="8476812"/>
            <a:ext cx="1169896" cy="1169896"/>
          </a:xfrm>
          <a:prstGeom prst="rect">
            <a:avLst/>
          </a:prstGeom>
        </p:spPr>
      </p:pic>
      <p:pic>
        <p:nvPicPr>
          <p:cNvPr id="45" name="Picture 44">
            <a:extLst>
              <a:ext uri="{FF2B5EF4-FFF2-40B4-BE49-F238E27FC236}">
                <a16:creationId xmlns:a16="http://schemas.microsoft.com/office/drawing/2014/main" id="{F810B026-E722-44EB-AB5A-790328789DA1}"/>
              </a:ext>
            </a:extLst>
          </p:cNvPr>
          <p:cNvPicPr>
            <a:picLocks noChangeAspect="1"/>
          </p:cNvPicPr>
          <p:nvPr/>
        </p:nvPicPr>
        <p:blipFill>
          <a:blip r:embed="rId9"/>
          <a:stretch>
            <a:fillRect/>
          </a:stretch>
        </p:blipFill>
        <p:spPr>
          <a:xfrm>
            <a:off x="17916353" y="4892830"/>
            <a:ext cx="6467647" cy="3930340"/>
          </a:xfrm>
          <a:prstGeom prst="rect">
            <a:avLst/>
          </a:prstGeom>
        </p:spPr>
      </p:pic>
      <p:pic>
        <p:nvPicPr>
          <p:cNvPr id="38" name="Picture 37">
            <a:extLst>
              <a:ext uri="{FF2B5EF4-FFF2-40B4-BE49-F238E27FC236}">
                <a16:creationId xmlns:a16="http://schemas.microsoft.com/office/drawing/2014/main" id="{5704190F-AE7A-4B98-9E22-081828A4BC78}"/>
              </a:ext>
            </a:extLst>
          </p:cNvPr>
          <p:cNvPicPr>
            <a:picLocks noChangeAspect="1"/>
          </p:cNvPicPr>
          <p:nvPr/>
        </p:nvPicPr>
        <p:blipFill>
          <a:blip r:embed="rId10"/>
          <a:stretch>
            <a:fillRect/>
          </a:stretch>
        </p:blipFill>
        <p:spPr>
          <a:xfrm>
            <a:off x="9333412" y="4657992"/>
            <a:ext cx="6761989" cy="4069846"/>
          </a:xfrm>
          <a:prstGeom prst="rect">
            <a:avLst/>
          </a:prstGeom>
        </p:spPr>
      </p:pic>
      <p:sp>
        <p:nvSpPr>
          <p:cNvPr id="52" name="Arrow: Right 51">
            <a:extLst>
              <a:ext uri="{FF2B5EF4-FFF2-40B4-BE49-F238E27FC236}">
                <a16:creationId xmlns:a16="http://schemas.microsoft.com/office/drawing/2014/main" id="{83B7CF6A-37D3-4CBB-A414-F3548AFB63BB}"/>
              </a:ext>
            </a:extLst>
          </p:cNvPr>
          <p:cNvSpPr/>
          <p:nvPr/>
        </p:nvSpPr>
        <p:spPr>
          <a:xfrm>
            <a:off x="8633240" y="6328677"/>
            <a:ext cx="1676400" cy="949450"/>
          </a:xfrm>
          <a:prstGeom prst="rightArrow">
            <a:avLst/>
          </a:prstGeom>
          <a:blipFill rotWithShape="1">
            <a:blip r:embed="rId11"/>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56" name="Arrow: Right 55">
            <a:extLst>
              <a:ext uri="{FF2B5EF4-FFF2-40B4-BE49-F238E27FC236}">
                <a16:creationId xmlns:a16="http://schemas.microsoft.com/office/drawing/2014/main" id="{5AD0D7AF-4B8D-49A2-A691-E9CD5F6FFF47}"/>
              </a:ext>
            </a:extLst>
          </p:cNvPr>
          <p:cNvSpPr/>
          <p:nvPr/>
        </p:nvSpPr>
        <p:spPr>
          <a:xfrm>
            <a:off x="16094313" y="6383275"/>
            <a:ext cx="1676400" cy="949450"/>
          </a:xfrm>
          <a:prstGeom prst="rightArrow">
            <a:avLst/>
          </a:prstGeom>
          <a:blipFill rotWithShape="1">
            <a:blip r:embed="rId11"/>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3323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6290183"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Content Generation</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3751027"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Write Once – Use Many</a:t>
            </a:r>
            <a:endParaRPr dirty="0"/>
          </a:p>
        </p:txBody>
      </p:sp>
      <p:pic>
        <p:nvPicPr>
          <p:cNvPr id="9" name="Picture 8">
            <a:extLst>
              <a:ext uri="{FF2B5EF4-FFF2-40B4-BE49-F238E27FC236}">
                <a16:creationId xmlns:a16="http://schemas.microsoft.com/office/drawing/2014/main" id="{F8E447C7-28DC-4A17-98BE-CCDE38FF1911}"/>
              </a:ext>
            </a:extLst>
          </p:cNvPr>
          <p:cNvPicPr>
            <a:picLocks noChangeAspect="1"/>
          </p:cNvPicPr>
          <p:nvPr/>
        </p:nvPicPr>
        <p:blipFill>
          <a:blip r:embed="rId2"/>
          <a:stretch>
            <a:fillRect/>
          </a:stretch>
        </p:blipFill>
        <p:spPr>
          <a:xfrm>
            <a:off x="3105150" y="3219450"/>
            <a:ext cx="17602200" cy="8724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a:extLst>
              <a:ext uri="{FF2B5EF4-FFF2-40B4-BE49-F238E27FC236}">
                <a16:creationId xmlns:a16="http://schemas.microsoft.com/office/drawing/2014/main" id="{1F6C7746-3114-44C0-8FEE-AF440BF76469}"/>
              </a:ext>
            </a:extLst>
          </p:cNvPr>
          <p:cNvSpPr txBox="1"/>
          <p:nvPr/>
        </p:nvSpPr>
        <p:spPr>
          <a:xfrm>
            <a:off x="4474579" y="10727283"/>
            <a:ext cx="327640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5000" b="1" i="0" u="none" strike="noStrike" cap="none" spc="0" normalizeH="0" baseline="0" dirty="0">
                <a:ln>
                  <a:noFill/>
                </a:ln>
                <a:solidFill>
                  <a:srgbClr val="000000"/>
                </a:solidFill>
                <a:effectLst/>
                <a:uFillTx/>
                <a:latin typeface="+mn-lt"/>
                <a:ea typeface="+mn-ea"/>
                <a:cs typeface="+mn-cs"/>
                <a:sym typeface="Helvetica Light"/>
              </a:rPr>
              <a:t>Webinar </a:t>
            </a:r>
          </a:p>
        </p:txBody>
      </p:sp>
      <p:sp>
        <p:nvSpPr>
          <p:cNvPr id="32" name="TextBox 31">
            <a:extLst>
              <a:ext uri="{FF2B5EF4-FFF2-40B4-BE49-F238E27FC236}">
                <a16:creationId xmlns:a16="http://schemas.microsoft.com/office/drawing/2014/main" id="{D3DCF9B9-7631-43F2-B65A-D10B1282673C}"/>
              </a:ext>
            </a:extLst>
          </p:cNvPr>
          <p:cNvSpPr txBox="1"/>
          <p:nvPr/>
        </p:nvSpPr>
        <p:spPr>
          <a:xfrm>
            <a:off x="8722729" y="10727283"/>
            <a:ext cx="327640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5000" b="1" i="0" u="none" strike="noStrike" cap="none" spc="0" normalizeH="0" baseline="0" dirty="0">
                <a:ln>
                  <a:noFill/>
                </a:ln>
                <a:solidFill>
                  <a:srgbClr val="000000"/>
                </a:solidFill>
                <a:effectLst/>
                <a:uFillTx/>
                <a:latin typeface="+mn-lt"/>
                <a:ea typeface="+mn-ea"/>
                <a:cs typeface="+mn-cs"/>
                <a:sym typeface="Helvetica Light"/>
              </a:rPr>
              <a:t>Whitepaper </a:t>
            </a:r>
          </a:p>
        </p:txBody>
      </p:sp>
      <p:sp>
        <p:nvSpPr>
          <p:cNvPr id="34" name="TextBox 33">
            <a:extLst>
              <a:ext uri="{FF2B5EF4-FFF2-40B4-BE49-F238E27FC236}">
                <a16:creationId xmlns:a16="http://schemas.microsoft.com/office/drawing/2014/main" id="{DEA13EC5-FE5E-4508-BBE2-459376F38093}"/>
              </a:ext>
            </a:extLst>
          </p:cNvPr>
          <p:cNvSpPr txBox="1"/>
          <p:nvPr/>
        </p:nvSpPr>
        <p:spPr>
          <a:xfrm>
            <a:off x="11906250" y="10785500"/>
            <a:ext cx="327640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GB" b="1" dirty="0"/>
              <a:t>Article</a:t>
            </a:r>
            <a:r>
              <a:rPr kumimoji="0" lang="en-GB" sz="5000" b="1" i="0" u="none" strike="noStrike" cap="none" spc="0" normalizeH="0" baseline="0" dirty="0">
                <a:ln>
                  <a:noFill/>
                </a:ln>
                <a:solidFill>
                  <a:srgbClr val="000000"/>
                </a:solidFill>
                <a:effectLst/>
                <a:uFillTx/>
                <a:latin typeface="+mn-lt"/>
                <a:ea typeface="+mn-ea"/>
                <a:cs typeface="+mn-cs"/>
                <a:sym typeface="Helvetica Light"/>
              </a:rPr>
              <a:t> </a:t>
            </a:r>
          </a:p>
        </p:txBody>
      </p:sp>
      <p:sp>
        <p:nvSpPr>
          <p:cNvPr id="36" name="TextBox 35">
            <a:extLst>
              <a:ext uri="{FF2B5EF4-FFF2-40B4-BE49-F238E27FC236}">
                <a16:creationId xmlns:a16="http://schemas.microsoft.com/office/drawing/2014/main" id="{B5657280-95E9-4697-9518-BB348A632C93}"/>
              </a:ext>
            </a:extLst>
          </p:cNvPr>
          <p:cNvSpPr txBox="1"/>
          <p:nvPr/>
        </p:nvSpPr>
        <p:spPr>
          <a:xfrm>
            <a:off x="14668598" y="10785500"/>
            <a:ext cx="327640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5000" b="1" i="0" u="none" strike="noStrike" cap="none" spc="0" normalizeH="0" baseline="0" dirty="0">
                <a:ln>
                  <a:noFill/>
                </a:ln>
                <a:solidFill>
                  <a:srgbClr val="000000"/>
                </a:solidFill>
                <a:effectLst/>
                <a:uFillTx/>
                <a:latin typeface="+mn-lt"/>
                <a:ea typeface="+mn-ea"/>
                <a:cs typeface="+mn-cs"/>
                <a:sym typeface="Helvetica Light"/>
              </a:rPr>
              <a:t>LinkedIn</a:t>
            </a:r>
          </a:p>
        </p:txBody>
      </p:sp>
      <p:sp>
        <p:nvSpPr>
          <p:cNvPr id="37" name="TextBox 36">
            <a:extLst>
              <a:ext uri="{FF2B5EF4-FFF2-40B4-BE49-F238E27FC236}">
                <a16:creationId xmlns:a16="http://schemas.microsoft.com/office/drawing/2014/main" id="{B5DC224A-411D-4C56-98AF-F1EA1B491AA8}"/>
              </a:ext>
            </a:extLst>
          </p:cNvPr>
          <p:cNvSpPr txBox="1"/>
          <p:nvPr/>
        </p:nvSpPr>
        <p:spPr>
          <a:xfrm>
            <a:off x="17338064" y="10785500"/>
            <a:ext cx="3276403"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GB" sz="5000" b="1" i="0" u="none" strike="noStrike" cap="none" spc="0" normalizeH="0" baseline="0" dirty="0">
                <a:ln>
                  <a:noFill/>
                </a:ln>
                <a:solidFill>
                  <a:srgbClr val="000000"/>
                </a:solidFill>
                <a:effectLst/>
                <a:uFillTx/>
                <a:latin typeface="+mn-lt"/>
                <a:ea typeface="+mn-ea"/>
                <a:cs typeface="+mn-cs"/>
                <a:sym typeface="Helvetica Light"/>
              </a:rPr>
              <a:t>Tweet</a:t>
            </a:r>
          </a:p>
        </p:txBody>
      </p:sp>
    </p:spTree>
    <p:extLst>
      <p:ext uri="{BB962C8B-B14F-4D97-AF65-F5344CB8AC3E}">
        <p14:creationId xmlns:p14="http://schemas.microsoft.com/office/powerpoint/2010/main" val="210675542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776722"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30296582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7995779"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Plan to Fail or Fail to Plan</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8042266"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Everyone had a plan – till they are punched in the face</a:t>
            </a:r>
          </a:p>
        </p:txBody>
      </p:sp>
      <p:pic>
        <p:nvPicPr>
          <p:cNvPr id="12" name="Picture 11">
            <a:extLst>
              <a:ext uri="{FF2B5EF4-FFF2-40B4-BE49-F238E27FC236}">
                <a16:creationId xmlns:a16="http://schemas.microsoft.com/office/drawing/2014/main" id="{D8B06BBF-451C-E02F-2BD4-6E085791003E}"/>
              </a:ext>
            </a:extLst>
          </p:cNvPr>
          <p:cNvPicPr>
            <a:picLocks noChangeAspect="1"/>
          </p:cNvPicPr>
          <p:nvPr/>
        </p:nvPicPr>
        <p:blipFill>
          <a:blip r:embed="rId2"/>
          <a:stretch>
            <a:fillRect/>
          </a:stretch>
        </p:blipFill>
        <p:spPr>
          <a:xfrm>
            <a:off x="3625464" y="2482375"/>
            <a:ext cx="16072676" cy="91508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9848125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206601"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Data Analysis</a:t>
            </a:r>
            <a:endParaRPr lang="en-US" sz="4400" b="1"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622052"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24571215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6">
            <a:extLst>
              <a:ext uri="{FF2B5EF4-FFF2-40B4-BE49-F238E27FC236}">
                <a16:creationId xmlns:a16="http://schemas.microsoft.com/office/drawing/2014/main" id="{702F9B2D-2B2D-4FD4-8BC1-4A7256437E54}"/>
              </a:ext>
            </a:extLst>
          </p:cNvPr>
          <p:cNvSpPr>
            <a:spLocks noGrp="1"/>
          </p:cNvSpPr>
          <p:nvPr>
            <p:ph type="sldNum" sz="quarter" idx="2"/>
          </p:nvPr>
        </p:nvSpPr>
        <p:spPr>
          <a:xfrm>
            <a:off x="23188953" y="11536701"/>
            <a:ext cx="276353" cy="4445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a:t>
            </a:fld>
            <a:endParaRPr/>
          </a:p>
        </p:txBody>
      </p:sp>
      <p:sp>
        <p:nvSpPr>
          <p:cNvPr id="3" name="Shape 107">
            <a:extLst>
              <a:ext uri="{FF2B5EF4-FFF2-40B4-BE49-F238E27FC236}">
                <a16:creationId xmlns:a16="http://schemas.microsoft.com/office/drawing/2014/main" id="{CFADE36C-3A65-49A8-97DE-B511F8207715}"/>
              </a:ext>
            </a:extLst>
          </p:cNvPr>
          <p:cNvSpPr/>
          <p:nvPr/>
        </p:nvSpPr>
        <p:spPr>
          <a:xfrm>
            <a:off x="723552" y="636927"/>
            <a:ext cx="4211089"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ProFundCom</a:t>
            </a:r>
            <a:endParaRPr dirty="0"/>
          </a:p>
        </p:txBody>
      </p:sp>
      <p:sp>
        <p:nvSpPr>
          <p:cNvPr id="4" name="Shape 108">
            <a:extLst>
              <a:ext uri="{FF2B5EF4-FFF2-40B4-BE49-F238E27FC236}">
                <a16:creationId xmlns:a16="http://schemas.microsoft.com/office/drawing/2014/main" id="{AA50EB8E-987D-4063-AE30-109C5A253750}"/>
              </a:ext>
            </a:extLst>
          </p:cNvPr>
          <p:cNvSpPr/>
          <p:nvPr/>
        </p:nvSpPr>
        <p:spPr>
          <a:xfrm>
            <a:off x="723552" y="1605867"/>
            <a:ext cx="6484147"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Using Marketing Automation to Raise AuM </a:t>
            </a:r>
            <a:endParaRPr dirty="0"/>
          </a:p>
        </p:txBody>
      </p:sp>
      <p:grpSp>
        <p:nvGrpSpPr>
          <p:cNvPr id="5" name="Group 114">
            <a:extLst>
              <a:ext uri="{FF2B5EF4-FFF2-40B4-BE49-F238E27FC236}">
                <a16:creationId xmlns:a16="http://schemas.microsoft.com/office/drawing/2014/main" id="{16EB7DA9-5AB6-4C40-8B40-A62C3E51C5AE}"/>
              </a:ext>
            </a:extLst>
          </p:cNvPr>
          <p:cNvGrpSpPr/>
          <p:nvPr/>
        </p:nvGrpSpPr>
        <p:grpSpPr>
          <a:xfrm>
            <a:off x="394937" y="2849577"/>
            <a:ext cx="8574515" cy="8709057"/>
            <a:chOff x="8570639" y="190503"/>
            <a:chExt cx="8574515" cy="6114284"/>
          </a:xfrm>
        </p:grpSpPr>
        <p:sp>
          <p:nvSpPr>
            <p:cNvPr id="6" name="Shape 110">
              <a:extLst>
                <a:ext uri="{FF2B5EF4-FFF2-40B4-BE49-F238E27FC236}">
                  <a16:creationId xmlns:a16="http://schemas.microsoft.com/office/drawing/2014/main" id="{A11F9C28-3D93-4CAE-8123-DB61D9BCE822}"/>
                </a:ext>
              </a:extLst>
            </p:cNvPr>
            <p:cNvSpPr/>
            <p:nvPr/>
          </p:nvSpPr>
          <p:spPr>
            <a:xfrm>
              <a:off x="8570639" y="190503"/>
              <a:ext cx="8574515" cy="6114284"/>
            </a:xfrm>
            <a:prstGeom prst="rect">
              <a:avLst/>
            </a:prstGeom>
            <a:solidFill>
              <a:srgbClr val="F27021"/>
            </a:solidFill>
            <a:ln w="12700" cap="flat">
              <a:noFill/>
              <a:miter lim="400000"/>
            </a:ln>
            <a:effectLst/>
          </p:spPr>
          <p:txBody>
            <a:bodyPr wrap="square" lIns="50800" tIns="50800" rIns="50800" bIns="50800" numCol="1" anchor="ctr">
              <a:noAutofit/>
            </a:bodyPr>
            <a:lstStyle/>
            <a:p>
              <a:pPr>
                <a:defRPr sz="3200" b="1">
                  <a:solidFill>
                    <a:srgbClr val="FFFFFF"/>
                  </a:solidFill>
                  <a:latin typeface="Helvetica"/>
                  <a:ea typeface="Helvetica"/>
                  <a:cs typeface="Helvetica"/>
                  <a:sym typeface="Helvetica"/>
                </a:defRPr>
              </a:pPr>
              <a:endParaRPr dirty="0"/>
            </a:p>
          </p:txBody>
        </p:sp>
        <p:sp>
          <p:nvSpPr>
            <p:cNvPr id="7" name="Shape 112">
              <a:extLst>
                <a:ext uri="{FF2B5EF4-FFF2-40B4-BE49-F238E27FC236}">
                  <a16:creationId xmlns:a16="http://schemas.microsoft.com/office/drawing/2014/main" id="{BB40A7D7-95A3-4D41-9E3D-6239E5E4B02C}"/>
                </a:ext>
              </a:extLst>
            </p:cNvPr>
            <p:cNvSpPr/>
            <p:nvPr/>
          </p:nvSpPr>
          <p:spPr>
            <a:xfrm>
              <a:off x="9080970" y="1761170"/>
              <a:ext cx="7460191" cy="22276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300">
                  <a:solidFill>
                    <a:srgbClr val="F6F6FA"/>
                  </a:solidFill>
                  <a:latin typeface="Lato Light"/>
                  <a:ea typeface="Lato Light"/>
                  <a:cs typeface="Lato Light"/>
                  <a:sym typeface="Lato Light"/>
                </a:defRPr>
              </a:lvl1pPr>
            </a:lstStyle>
            <a:p>
              <a:endParaRPr lang="en-GB"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GB" sz="2800" dirty="0">
                  <a:latin typeface="Lato" panose="020F0502020204030203" pitchFamily="34" charset="0"/>
                  <a:ea typeface="Lato" panose="020F0502020204030203" pitchFamily="34" charset="0"/>
                  <a:cs typeface="Lato" panose="020F0502020204030203" pitchFamily="34" charset="0"/>
                </a:rPr>
                <a:t>For the last 20 years we have helped fund managers</a:t>
              </a:r>
              <a:r>
                <a:rPr lang="en-GB" sz="2800" b="1" dirty="0">
                  <a:latin typeface="Lato" panose="020F0502020204030203" pitchFamily="34" charset="0"/>
                  <a:ea typeface="Lato" panose="020F0502020204030203" pitchFamily="34" charset="0"/>
                  <a:cs typeface="Lato" panose="020F0502020204030203" pitchFamily="34" charset="0"/>
                </a:rPr>
                <a:t> </a:t>
              </a:r>
              <a:r>
                <a:rPr lang="en-GB" sz="4800" b="1" dirty="0">
                  <a:latin typeface="Lato" panose="020F0502020204030203" pitchFamily="34" charset="0"/>
                  <a:ea typeface="Lato" panose="020F0502020204030203" pitchFamily="34" charset="0"/>
                  <a:cs typeface="Lato" panose="020F0502020204030203" pitchFamily="34" charset="0"/>
                </a:rPr>
                <a:t>raise assets </a:t>
              </a:r>
              <a:r>
                <a:rPr lang="en-GB" sz="2800" dirty="0">
                  <a:latin typeface="Lato" panose="020F0502020204030203" pitchFamily="34" charset="0"/>
                  <a:ea typeface="Lato" panose="020F0502020204030203" pitchFamily="34" charset="0"/>
                  <a:cs typeface="Lato" panose="020F0502020204030203" pitchFamily="34" charset="0"/>
                </a:rPr>
                <a:t>using </a:t>
              </a:r>
              <a:r>
                <a:rPr lang="en-GB" sz="4800" b="1" dirty="0">
                  <a:latin typeface="Lato" panose="020F0502020204030203" pitchFamily="34" charset="0"/>
                  <a:ea typeface="Lato" panose="020F0502020204030203" pitchFamily="34" charset="0"/>
                  <a:cs typeface="Lato" panose="020F0502020204030203" pitchFamily="34" charset="0"/>
                </a:rPr>
                <a:t>marketing automation</a:t>
              </a:r>
              <a:endParaRPr sz="2800" b="1" dirty="0">
                <a:latin typeface="Lato" panose="020F0502020204030203" pitchFamily="34" charset="0"/>
                <a:ea typeface="Lato" panose="020F0502020204030203" pitchFamily="34" charset="0"/>
                <a:cs typeface="Lato" panose="020F0502020204030203" pitchFamily="34" charset="0"/>
              </a:endParaRPr>
            </a:p>
          </p:txBody>
        </p:sp>
        <p:sp>
          <p:nvSpPr>
            <p:cNvPr id="8" name="Shape 113">
              <a:extLst>
                <a:ext uri="{FF2B5EF4-FFF2-40B4-BE49-F238E27FC236}">
                  <a16:creationId xmlns:a16="http://schemas.microsoft.com/office/drawing/2014/main" id="{2CAA3F2E-B737-4004-B158-E295287D003D}"/>
                </a:ext>
              </a:extLst>
            </p:cNvPr>
            <p:cNvSpPr/>
            <p:nvPr/>
          </p:nvSpPr>
          <p:spPr>
            <a:xfrm>
              <a:off x="10921544" y="424694"/>
              <a:ext cx="102657"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3000" b="1">
                  <a:solidFill>
                    <a:srgbClr val="F6F6FA"/>
                  </a:solidFill>
                  <a:latin typeface="Lato"/>
                  <a:ea typeface="Lato"/>
                  <a:cs typeface="Lato"/>
                  <a:sym typeface="Lato"/>
                </a:defRPr>
              </a:lvl1pPr>
            </a:lstStyle>
            <a:p>
              <a:endParaRPr dirty="0"/>
            </a:p>
          </p:txBody>
        </p:sp>
      </p:grpSp>
      <p:pic>
        <p:nvPicPr>
          <p:cNvPr id="10" name="Picture 9">
            <a:extLst>
              <a:ext uri="{FF2B5EF4-FFF2-40B4-BE49-F238E27FC236}">
                <a16:creationId xmlns:a16="http://schemas.microsoft.com/office/drawing/2014/main" id="{A9884284-5FFC-44AC-A2B1-95629A3EA303}"/>
              </a:ext>
            </a:extLst>
          </p:cNvPr>
          <p:cNvPicPr>
            <a:picLocks noChangeAspect="1"/>
          </p:cNvPicPr>
          <p:nvPr/>
        </p:nvPicPr>
        <p:blipFill>
          <a:blip r:embed="rId2"/>
          <a:stretch>
            <a:fillRect/>
          </a:stretch>
        </p:blipFill>
        <p:spPr>
          <a:xfrm>
            <a:off x="9254918" y="2819821"/>
            <a:ext cx="14734145" cy="608274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23A9B3E-A735-49EB-BDF8-1A28031B377D}"/>
              </a:ext>
            </a:extLst>
          </p:cNvPr>
          <p:cNvPicPr>
            <a:picLocks noChangeAspect="1"/>
          </p:cNvPicPr>
          <p:nvPr/>
        </p:nvPicPr>
        <p:blipFill>
          <a:blip r:embed="rId3"/>
          <a:stretch>
            <a:fillRect/>
          </a:stretch>
        </p:blipFill>
        <p:spPr>
          <a:xfrm>
            <a:off x="9216712" y="9274244"/>
            <a:ext cx="14810555" cy="2262457"/>
          </a:xfrm>
          <a:prstGeom prst="rect">
            <a:avLst/>
          </a:prstGeom>
          <a:ln>
            <a:noFill/>
          </a:ln>
          <a:effectLst>
            <a:outerShdw blurRad="292100" dist="139700" dir="2700000" algn="tl" rotWithShape="0">
              <a:srgbClr val="333333">
                <a:alpha val="65000"/>
              </a:srgbClr>
            </a:outerShdw>
          </a:effectLst>
        </p:spPr>
      </p:pic>
      <p:pic>
        <p:nvPicPr>
          <p:cNvPr id="2050" name="Picture 2" descr="Satuit Technologies - Asset Management CRM and Investor Portal">
            <a:extLst>
              <a:ext uri="{FF2B5EF4-FFF2-40B4-BE49-F238E27FC236}">
                <a16:creationId xmlns:a16="http://schemas.microsoft.com/office/drawing/2014/main" id="{7297A969-2C3B-5000-D6B1-9BE39DB10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10041903"/>
            <a:ext cx="2693100" cy="7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633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20</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433452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Data Analysis</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1843453"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Dashboards</a:t>
            </a:r>
          </a:p>
        </p:txBody>
      </p:sp>
      <p:pic>
        <p:nvPicPr>
          <p:cNvPr id="4" name="Picture 3">
            <a:extLst>
              <a:ext uri="{FF2B5EF4-FFF2-40B4-BE49-F238E27FC236}">
                <a16:creationId xmlns:a16="http://schemas.microsoft.com/office/drawing/2014/main" id="{FC8F4655-70F1-0B2F-E0C7-28E90A3BDCEE}"/>
              </a:ext>
            </a:extLst>
          </p:cNvPr>
          <p:cNvPicPr>
            <a:picLocks noChangeAspect="1"/>
          </p:cNvPicPr>
          <p:nvPr/>
        </p:nvPicPr>
        <p:blipFill>
          <a:blip r:embed="rId2"/>
          <a:stretch>
            <a:fillRect/>
          </a:stretch>
        </p:blipFill>
        <p:spPr>
          <a:xfrm>
            <a:off x="2787029" y="2819399"/>
            <a:ext cx="19142913" cy="8873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169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C76001-C02E-B098-FD3B-CC3E36DD439B}"/>
              </a:ext>
            </a:extLst>
          </p:cNvPr>
          <p:cNvSpPr/>
          <p:nvPr/>
        </p:nvSpPr>
        <p:spPr>
          <a:xfrm>
            <a:off x="2709334" y="1605867"/>
            <a:ext cx="20398594" cy="11473206"/>
          </a:xfrm>
          <a:prstGeom prst="round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21</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433452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Data Analysis</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1843453"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Dashboards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8915BDA1-7955-5B2E-13D3-1516D33EFC1F}"/>
                  </a:ext>
                </a:extLst>
              </p:cNvPr>
              <p:cNvGraphicFramePr>
                <a:graphicFrameLocks noGrp="1"/>
              </p:cNvGraphicFramePr>
              <p:nvPr>
                <p:extLst>
                  <p:ext uri="{D42A27DB-BD31-4B8C-83A1-F6EECF244321}">
                    <p14:modId xmlns:p14="http://schemas.microsoft.com/office/powerpoint/2010/main" val="3137806857"/>
                  </p:ext>
                </p:extLst>
              </p:nvPr>
            </p:nvGraphicFramePr>
            <p:xfrm>
              <a:off x="3259667" y="2286000"/>
              <a:ext cx="19033065" cy="1015999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a:extLst>
                  <a:ext uri="{FF2B5EF4-FFF2-40B4-BE49-F238E27FC236}">
                    <a16:creationId xmlns:a16="http://schemas.microsoft.com/office/drawing/2014/main" id="{8915BDA1-7955-5B2E-13D3-1516D33EFC1F}"/>
                  </a:ext>
                </a:extLst>
              </p:cNvPr>
              <p:cNvPicPr>
                <a:picLocks noGrp="1" noRot="1" noChangeAspect="1" noMove="1" noResize="1" noEditPoints="1" noAdjustHandles="1" noChangeArrowheads="1" noChangeShapeType="1"/>
              </p:cNvPicPr>
              <p:nvPr/>
            </p:nvPicPr>
            <p:blipFill>
              <a:blip r:embed="rId3"/>
              <a:stretch>
                <a:fillRect/>
              </a:stretch>
            </p:blipFill>
            <p:spPr>
              <a:xfrm>
                <a:off x="3259667" y="2286000"/>
                <a:ext cx="19033065" cy="10159999"/>
              </a:xfrm>
              <a:prstGeom prst="rect">
                <a:avLst/>
              </a:prstGeom>
            </p:spPr>
          </p:pic>
        </mc:Fallback>
      </mc:AlternateContent>
    </p:spTree>
    <p:extLst>
      <p:ext uri="{BB962C8B-B14F-4D97-AF65-F5344CB8AC3E}">
        <p14:creationId xmlns:p14="http://schemas.microsoft.com/office/powerpoint/2010/main" val="38167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22</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4334520"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Data Analysis</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1843453"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Dashboards</a:t>
            </a:r>
          </a:p>
        </p:txBody>
      </p:sp>
      <p:pic>
        <p:nvPicPr>
          <p:cNvPr id="5" name="Picture 4">
            <a:extLst>
              <a:ext uri="{FF2B5EF4-FFF2-40B4-BE49-F238E27FC236}">
                <a16:creationId xmlns:a16="http://schemas.microsoft.com/office/drawing/2014/main" id="{E40E639E-CB85-D729-622F-8B53EF974FD9}"/>
              </a:ext>
            </a:extLst>
          </p:cNvPr>
          <p:cNvPicPr>
            <a:picLocks noChangeAspect="1"/>
          </p:cNvPicPr>
          <p:nvPr/>
        </p:nvPicPr>
        <p:blipFill>
          <a:blip r:embed="rId2"/>
          <a:stretch>
            <a:fillRect/>
          </a:stretch>
        </p:blipFill>
        <p:spPr>
          <a:xfrm>
            <a:off x="6801384" y="2175932"/>
            <a:ext cx="9791437" cy="9711267"/>
          </a:xfrm>
          <a:prstGeom prst="rect">
            <a:avLst/>
          </a:prstGeom>
        </p:spPr>
      </p:pic>
    </p:spTree>
    <p:extLst>
      <p:ext uri="{BB962C8B-B14F-4D97-AF65-F5344CB8AC3E}">
        <p14:creationId xmlns:p14="http://schemas.microsoft.com/office/powerpoint/2010/main" val="364951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4334520"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Data Analysis</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5333191"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b="0" i="0" dirty="0">
                <a:solidFill>
                  <a:srgbClr val="1E1E1E"/>
                </a:solidFill>
                <a:effectLst/>
                <a:latin typeface="Open Sans" panose="020B0606030504020204" pitchFamily="34" charset="0"/>
              </a:rPr>
              <a:t>Mean – Median – Mode - Charting</a:t>
            </a:r>
            <a:endParaRPr dirty="0"/>
          </a:p>
        </p:txBody>
      </p:sp>
      <p:grpSp>
        <p:nvGrpSpPr>
          <p:cNvPr id="19" name="Group 18">
            <a:extLst>
              <a:ext uri="{FF2B5EF4-FFF2-40B4-BE49-F238E27FC236}">
                <a16:creationId xmlns:a16="http://schemas.microsoft.com/office/drawing/2014/main" id="{297CA87A-E5A6-4BFF-A7BB-7FAC4D863D58}"/>
              </a:ext>
            </a:extLst>
          </p:cNvPr>
          <p:cNvGrpSpPr/>
          <p:nvPr/>
        </p:nvGrpSpPr>
        <p:grpSpPr>
          <a:xfrm>
            <a:off x="6191823" y="3215247"/>
            <a:ext cx="15623147" cy="2215991"/>
            <a:chOff x="12803000" y="3650676"/>
            <a:chExt cx="6764394" cy="2215991"/>
          </a:xfrm>
        </p:grpSpPr>
        <p:sp>
          <p:nvSpPr>
            <p:cNvPr id="20" name="TextBox 19">
              <a:extLst>
                <a:ext uri="{FF2B5EF4-FFF2-40B4-BE49-F238E27FC236}">
                  <a16:creationId xmlns:a16="http://schemas.microsoft.com/office/drawing/2014/main" id="{1B05EE7B-6632-4897-BFFB-8BCFC3BBB04E}"/>
                </a:ext>
              </a:extLst>
            </p:cNvPr>
            <p:cNvSpPr txBox="1"/>
            <p:nvPr/>
          </p:nvSpPr>
          <p:spPr>
            <a:xfrm>
              <a:off x="12803000" y="4158505"/>
              <a:ext cx="6764394" cy="1200329"/>
            </a:xfrm>
            <a:prstGeom prst="rect">
              <a:avLst/>
            </a:prstGeom>
            <a:noFill/>
          </p:spPr>
          <p:txBody>
            <a:bodyPr wrap="square" rtlCol="0" anchor="b" anchorCtr="0">
              <a:spAutoFit/>
            </a:bodyPr>
            <a:lstStyle/>
            <a:p>
              <a:endParaRPr lang="en-US" sz="7200" b="1" dirty="0">
                <a:solidFill>
                  <a:schemeClr val="tx2"/>
                </a:solidFill>
                <a:latin typeface="Poppins" pitchFamily="2" charset="77"/>
                <a:ea typeface="League Spartan" charset="0"/>
                <a:cs typeface="Poppins" pitchFamily="2" charset="77"/>
              </a:endParaRPr>
            </a:p>
          </p:txBody>
        </p:sp>
        <p:sp>
          <p:nvSpPr>
            <p:cNvPr id="21" name="TextBox 20">
              <a:extLst>
                <a:ext uri="{FF2B5EF4-FFF2-40B4-BE49-F238E27FC236}">
                  <a16:creationId xmlns:a16="http://schemas.microsoft.com/office/drawing/2014/main" id="{99B28B3E-DC3A-48DD-B3F2-DD7CE97DE06A}"/>
                </a:ext>
              </a:extLst>
            </p:cNvPr>
            <p:cNvSpPr txBox="1"/>
            <p:nvPr/>
          </p:nvSpPr>
          <p:spPr>
            <a:xfrm>
              <a:off x="12874874" y="3650676"/>
              <a:ext cx="79983" cy="2215991"/>
            </a:xfrm>
            <a:prstGeom prst="rect">
              <a:avLst/>
            </a:prstGeom>
            <a:noFill/>
          </p:spPr>
          <p:txBody>
            <a:bodyPr wrap="none" rtlCol="0" anchor="ctr" anchorCtr="0">
              <a:spAutoFit/>
            </a:bodyPr>
            <a:lstStyle/>
            <a:p>
              <a:pPr algn="r"/>
              <a:endParaRPr lang="en-US" sz="13800" b="1" dirty="0">
                <a:solidFill>
                  <a:srgbClr val="00B0F0">
                    <a:alpha val="25000"/>
                  </a:srgbClr>
                </a:solidFill>
                <a:latin typeface="Poppins" pitchFamily="2" charset="77"/>
                <a:ea typeface="League Spartan" charset="0"/>
                <a:cs typeface="Poppins" pitchFamily="2" charset="77"/>
              </a:endParaRPr>
            </a:p>
          </p:txBody>
        </p:sp>
        <p:sp>
          <p:nvSpPr>
            <p:cNvPr id="22" name="TextBox 21">
              <a:extLst>
                <a:ext uri="{FF2B5EF4-FFF2-40B4-BE49-F238E27FC236}">
                  <a16:creationId xmlns:a16="http://schemas.microsoft.com/office/drawing/2014/main" id="{782842D6-8F84-4241-9774-1E9CDAEA2637}"/>
                </a:ext>
              </a:extLst>
            </p:cNvPr>
            <p:cNvSpPr txBox="1"/>
            <p:nvPr/>
          </p:nvSpPr>
          <p:spPr>
            <a:xfrm>
              <a:off x="12874874" y="4250839"/>
              <a:ext cx="79983" cy="1015663"/>
            </a:xfrm>
            <a:prstGeom prst="rect">
              <a:avLst/>
            </a:prstGeom>
            <a:noFill/>
          </p:spPr>
          <p:txBody>
            <a:bodyPr wrap="none" rtlCol="0" anchor="ctr" anchorCtr="0">
              <a:spAutoFit/>
            </a:bodyPr>
            <a:lstStyle/>
            <a:p>
              <a:pPr algn="r"/>
              <a:endParaRPr lang="en-US" sz="6000" b="1" dirty="0">
                <a:solidFill>
                  <a:srgbClr val="00B0F0"/>
                </a:solidFill>
                <a:latin typeface="Poppins" pitchFamily="2" charset="77"/>
                <a:ea typeface="League Spartan" charset="0"/>
                <a:cs typeface="Poppins" pitchFamily="2" charset="77"/>
              </a:endParaRPr>
            </a:p>
          </p:txBody>
        </p:sp>
      </p:grpSp>
      <p:pic>
        <p:nvPicPr>
          <p:cNvPr id="16" name="Picture 15">
            <a:extLst>
              <a:ext uri="{FF2B5EF4-FFF2-40B4-BE49-F238E27FC236}">
                <a16:creationId xmlns:a16="http://schemas.microsoft.com/office/drawing/2014/main" id="{A9B3CF5C-0D78-FC74-737D-BEA37D11EE76}"/>
              </a:ext>
            </a:extLst>
          </p:cNvPr>
          <p:cNvPicPr>
            <a:picLocks noChangeAspect="1"/>
          </p:cNvPicPr>
          <p:nvPr/>
        </p:nvPicPr>
        <p:blipFill>
          <a:blip r:embed="rId2"/>
          <a:stretch>
            <a:fillRect/>
          </a:stretch>
        </p:blipFill>
        <p:spPr>
          <a:xfrm>
            <a:off x="3207403" y="2653553"/>
            <a:ext cx="19365726" cy="95456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30527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622052"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Demonstrating </a:t>
            </a:r>
            <a:r>
              <a:rPr lang="en-GB" sz="4400" b="1" dirty="0" err="1">
                <a:solidFill>
                  <a:schemeClr val="tx2"/>
                </a:solidFill>
                <a:latin typeface="Poppins" pitchFamily="2" charset="77"/>
                <a:ea typeface="League Spartan" charset="0"/>
                <a:cs typeface="Poppins" pitchFamily="2" charset="77"/>
              </a:rPr>
              <a:t>RoI</a:t>
            </a:r>
            <a:endParaRPr lang="en-GB" sz="4400" b="1"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247137824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5987216"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Demonstrating </a:t>
            </a:r>
            <a:r>
              <a:rPr lang="en-GB" dirty="0" err="1"/>
              <a:t>RoI</a:t>
            </a:r>
            <a:endParaRPr lang="en-GB" dirty="0"/>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7344959"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demonstrates the value of marketing spend</a:t>
            </a:r>
          </a:p>
        </p:txBody>
      </p:sp>
      <p:pic>
        <p:nvPicPr>
          <p:cNvPr id="5" name="Picture 4">
            <a:extLst>
              <a:ext uri="{FF2B5EF4-FFF2-40B4-BE49-F238E27FC236}">
                <a16:creationId xmlns:a16="http://schemas.microsoft.com/office/drawing/2014/main" id="{0DC4AF38-8F60-2F16-B68C-F6CDC8C73D22}"/>
              </a:ext>
            </a:extLst>
          </p:cNvPr>
          <p:cNvPicPr>
            <a:picLocks noChangeAspect="1"/>
          </p:cNvPicPr>
          <p:nvPr/>
        </p:nvPicPr>
        <p:blipFill>
          <a:blip r:embed="rId2"/>
          <a:stretch>
            <a:fillRect/>
          </a:stretch>
        </p:blipFill>
        <p:spPr>
          <a:xfrm>
            <a:off x="2918267" y="2466829"/>
            <a:ext cx="21229646" cy="9979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5921533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5987216"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Demonstrating </a:t>
            </a:r>
            <a:r>
              <a:rPr lang="en-GB" dirty="0" err="1"/>
              <a:t>RoI</a:t>
            </a:r>
            <a:endParaRPr lang="en-GB" dirty="0"/>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7344959"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demonstrates the value of marketing spend</a:t>
            </a:r>
          </a:p>
        </p:txBody>
      </p:sp>
      <p:pic>
        <p:nvPicPr>
          <p:cNvPr id="5" name="Picture 4">
            <a:extLst>
              <a:ext uri="{FF2B5EF4-FFF2-40B4-BE49-F238E27FC236}">
                <a16:creationId xmlns:a16="http://schemas.microsoft.com/office/drawing/2014/main" id="{0DC4AF38-8F60-2F16-B68C-F6CDC8C73D22}"/>
              </a:ext>
            </a:extLst>
          </p:cNvPr>
          <p:cNvPicPr>
            <a:picLocks noChangeAspect="1"/>
          </p:cNvPicPr>
          <p:nvPr/>
        </p:nvPicPr>
        <p:blipFill>
          <a:blip r:embed="rId2"/>
          <a:stretch>
            <a:fillRect/>
          </a:stretch>
        </p:blipFill>
        <p:spPr>
          <a:xfrm>
            <a:off x="2918267" y="2466829"/>
            <a:ext cx="21229646" cy="9979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D10AC97B-0A88-E1C9-C92D-610A4D4E28A5}"/>
              </a:ext>
            </a:extLst>
          </p:cNvPr>
          <p:cNvPicPr>
            <a:picLocks noChangeAspect="1"/>
          </p:cNvPicPr>
          <p:nvPr/>
        </p:nvPicPr>
        <p:blipFill>
          <a:blip r:embed="rId3"/>
          <a:stretch>
            <a:fillRect/>
          </a:stretch>
        </p:blipFill>
        <p:spPr>
          <a:xfrm>
            <a:off x="2918267" y="2466829"/>
            <a:ext cx="21229646" cy="10603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5097657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383205"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b="1"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89816057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A797-24C4-C57E-A7EB-F7C1CCFA6AB1}"/>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792A3862-223B-FEB3-C521-55CF5FBC2B3D}"/>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28</a:t>
            </a:fld>
            <a:endParaRPr/>
          </a:p>
        </p:txBody>
      </p:sp>
      <p:sp>
        <p:nvSpPr>
          <p:cNvPr id="338" name="Shape 338">
            <a:extLst>
              <a:ext uri="{FF2B5EF4-FFF2-40B4-BE49-F238E27FC236}">
                <a16:creationId xmlns:a16="http://schemas.microsoft.com/office/drawing/2014/main" id="{B1664A51-1D61-40AF-8288-12B073E12267}"/>
              </a:ext>
            </a:extLst>
          </p:cNvPr>
          <p:cNvSpPr/>
          <p:nvPr/>
        </p:nvSpPr>
        <p:spPr>
          <a:xfrm>
            <a:off x="723552" y="636927"/>
            <a:ext cx="5556008"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Sales Enablement</a:t>
            </a:r>
          </a:p>
        </p:txBody>
      </p:sp>
      <p:sp>
        <p:nvSpPr>
          <p:cNvPr id="339" name="Shape 339">
            <a:extLst>
              <a:ext uri="{FF2B5EF4-FFF2-40B4-BE49-F238E27FC236}">
                <a16:creationId xmlns:a16="http://schemas.microsoft.com/office/drawing/2014/main" id="{D99B1584-ACCE-669D-EC2A-4368021E194B}"/>
              </a:ext>
            </a:extLst>
          </p:cNvPr>
          <p:cNvSpPr/>
          <p:nvPr/>
        </p:nvSpPr>
        <p:spPr>
          <a:xfrm>
            <a:off x="723552" y="1605867"/>
            <a:ext cx="6525825"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Deliver actionable insights to the sales team</a:t>
            </a:r>
          </a:p>
        </p:txBody>
      </p:sp>
      <p:pic>
        <p:nvPicPr>
          <p:cNvPr id="4" name="Picture 3">
            <a:extLst>
              <a:ext uri="{FF2B5EF4-FFF2-40B4-BE49-F238E27FC236}">
                <a16:creationId xmlns:a16="http://schemas.microsoft.com/office/drawing/2014/main" id="{252375D9-0804-F05A-0DC8-A65B3A286008}"/>
              </a:ext>
            </a:extLst>
          </p:cNvPr>
          <p:cNvPicPr>
            <a:picLocks noChangeAspect="1"/>
          </p:cNvPicPr>
          <p:nvPr/>
        </p:nvPicPr>
        <p:blipFill>
          <a:blip r:embed="rId2"/>
          <a:stretch>
            <a:fillRect/>
          </a:stretch>
        </p:blipFill>
        <p:spPr>
          <a:xfrm>
            <a:off x="3124200" y="2293047"/>
            <a:ext cx="20295224" cy="99087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9973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A797-24C4-C57E-A7EB-F7C1CCFA6AB1}"/>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792A3862-223B-FEB3-C521-55CF5FBC2B3D}"/>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29</a:t>
            </a:fld>
            <a:endParaRPr/>
          </a:p>
        </p:txBody>
      </p:sp>
      <p:sp>
        <p:nvSpPr>
          <p:cNvPr id="338" name="Shape 338">
            <a:extLst>
              <a:ext uri="{FF2B5EF4-FFF2-40B4-BE49-F238E27FC236}">
                <a16:creationId xmlns:a16="http://schemas.microsoft.com/office/drawing/2014/main" id="{B1664A51-1D61-40AF-8288-12B073E12267}"/>
              </a:ext>
            </a:extLst>
          </p:cNvPr>
          <p:cNvSpPr/>
          <p:nvPr/>
        </p:nvSpPr>
        <p:spPr>
          <a:xfrm>
            <a:off x="723552" y="636927"/>
            <a:ext cx="5556008"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Sales Enablement</a:t>
            </a:r>
          </a:p>
        </p:txBody>
      </p:sp>
      <p:sp>
        <p:nvSpPr>
          <p:cNvPr id="339" name="Shape 339">
            <a:extLst>
              <a:ext uri="{FF2B5EF4-FFF2-40B4-BE49-F238E27FC236}">
                <a16:creationId xmlns:a16="http://schemas.microsoft.com/office/drawing/2014/main" id="{D99B1584-ACCE-669D-EC2A-4368021E194B}"/>
              </a:ext>
            </a:extLst>
          </p:cNvPr>
          <p:cNvSpPr/>
          <p:nvPr/>
        </p:nvSpPr>
        <p:spPr>
          <a:xfrm>
            <a:off x="723552" y="1605867"/>
            <a:ext cx="6525825"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Deliver actionable insights to the sales team</a:t>
            </a:r>
          </a:p>
        </p:txBody>
      </p:sp>
      <p:pic>
        <p:nvPicPr>
          <p:cNvPr id="4" name="Picture 3">
            <a:extLst>
              <a:ext uri="{FF2B5EF4-FFF2-40B4-BE49-F238E27FC236}">
                <a16:creationId xmlns:a16="http://schemas.microsoft.com/office/drawing/2014/main" id="{252375D9-0804-F05A-0DC8-A65B3A286008}"/>
              </a:ext>
            </a:extLst>
          </p:cNvPr>
          <p:cNvPicPr>
            <a:picLocks noChangeAspect="1"/>
          </p:cNvPicPr>
          <p:nvPr/>
        </p:nvPicPr>
        <p:blipFill>
          <a:blip r:embed="rId2"/>
          <a:stretch>
            <a:fillRect/>
          </a:stretch>
        </p:blipFill>
        <p:spPr>
          <a:xfrm>
            <a:off x="3124200" y="2293047"/>
            <a:ext cx="20295224" cy="99087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a:extLst>
              <a:ext uri="{FF2B5EF4-FFF2-40B4-BE49-F238E27FC236}">
                <a16:creationId xmlns:a16="http://schemas.microsoft.com/office/drawing/2014/main" id="{A882AD3C-FE3F-4443-ADA6-D8A023A66A9A}"/>
              </a:ext>
            </a:extLst>
          </p:cNvPr>
          <p:cNvPicPr>
            <a:picLocks noChangeAspect="1"/>
          </p:cNvPicPr>
          <p:nvPr/>
        </p:nvPicPr>
        <p:blipFill>
          <a:blip r:embed="rId3"/>
          <a:stretch>
            <a:fillRect/>
          </a:stretch>
        </p:blipFill>
        <p:spPr>
          <a:xfrm>
            <a:off x="3124200" y="2229722"/>
            <a:ext cx="20648916" cy="1000156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346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6">
            <a:extLst>
              <a:ext uri="{FF2B5EF4-FFF2-40B4-BE49-F238E27FC236}">
                <a16:creationId xmlns:a16="http://schemas.microsoft.com/office/drawing/2014/main" id="{702F9B2D-2B2D-4FD4-8BC1-4A7256437E54}"/>
              </a:ext>
            </a:extLst>
          </p:cNvPr>
          <p:cNvSpPr>
            <a:spLocks noGrp="1"/>
          </p:cNvSpPr>
          <p:nvPr>
            <p:ph type="sldNum" sz="quarter" idx="2"/>
          </p:nvPr>
        </p:nvSpPr>
        <p:spPr>
          <a:xfrm>
            <a:off x="23188953" y="11536701"/>
            <a:ext cx="276353" cy="4445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
        <p:nvSpPr>
          <p:cNvPr id="3" name="Shape 107">
            <a:extLst>
              <a:ext uri="{FF2B5EF4-FFF2-40B4-BE49-F238E27FC236}">
                <a16:creationId xmlns:a16="http://schemas.microsoft.com/office/drawing/2014/main" id="{CFADE36C-3A65-49A8-97DE-B511F8207715}"/>
              </a:ext>
            </a:extLst>
          </p:cNvPr>
          <p:cNvSpPr/>
          <p:nvPr/>
        </p:nvSpPr>
        <p:spPr>
          <a:xfrm>
            <a:off x="723552" y="636927"/>
            <a:ext cx="4211089"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ProFundCom</a:t>
            </a:r>
            <a:endParaRPr dirty="0"/>
          </a:p>
        </p:txBody>
      </p:sp>
      <p:sp>
        <p:nvSpPr>
          <p:cNvPr id="4" name="Shape 108">
            <a:extLst>
              <a:ext uri="{FF2B5EF4-FFF2-40B4-BE49-F238E27FC236}">
                <a16:creationId xmlns:a16="http://schemas.microsoft.com/office/drawing/2014/main" id="{AA50EB8E-987D-4063-AE30-109C5A253750}"/>
              </a:ext>
            </a:extLst>
          </p:cNvPr>
          <p:cNvSpPr/>
          <p:nvPr/>
        </p:nvSpPr>
        <p:spPr>
          <a:xfrm>
            <a:off x="723552" y="1605867"/>
            <a:ext cx="6484147"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Using Marketing Automation to Raise AuM </a:t>
            </a:r>
            <a:endParaRPr dirty="0"/>
          </a:p>
        </p:txBody>
      </p:sp>
      <p:grpSp>
        <p:nvGrpSpPr>
          <p:cNvPr id="5" name="Group 114">
            <a:extLst>
              <a:ext uri="{FF2B5EF4-FFF2-40B4-BE49-F238E27FC236}">
                <a16:creationId xmlns:a16="http://schemas.microsoft.com/office/drawing/2014/main" id="{16EB7DA9-5AB6-4C40-8B40-A62C3E51C5AE}"/>
              </a:ext>
            </a:extLst>
          </p:cNvPr>
          <p:cNvGrpSpPr/>
          <p:nvPr/>
        </p:nvGrpSpPr>
        <p:grpSpPr>
          <a:xfrm>
            <a:off x="394937" y="2849577"/>
            <a:ext cx="8574515" cy="8709057"/>
            <a:chOff x="8570639" y="190503"/>
            <a:chExt cx="8574515" cy="6114284"/>
          </a:xfrm>
        </p:grpSpPr>
        <p:sp>
          <p:nvSpPr>
            <p:cNvPr id="6" name="Shape 110">
              <a:extLst>
                <a:ext uri="{FF2B5EF4-FFF2-40B4-BE49-F238E27FC236}">
                  <a16:creationId xmlns:a16="http://schemas.microsoft.com/office/drawing/2014/main" id="{A11F9C28-3D93-4CAE-8123-DB61D9BCE822}"/>
                </a:ext>
              </a:extLst>
            </p:cNvPr>
            <p:cNvSpPr/>
            <p:nvPr/>
          </p:nvSpPr>
          <p:spPr>
            <a:xfrm>
              <a:off x="8570639" y="190503"/>
              <a:ext cx="8574515" cy="6114284"/>
            </a:xfrm>
            <a:prstGeom prst="rect">
              <a:avLst/>
            </a:prstGeom>
            <a:solidFill>
              <a:srgbClr val="F27021"/>
            </a:solidFill>
            <a:ln w="12700" cap="flat">
              <a:noFill/>
              <a:miter lim="400000"/>
            </a:ln>
            <a:effectLst/>
          </p:spPr>
          <p:txBody>
            <a:bodyPr wrap="square" lIns="50800" tIns="50800" rIns="50800" bIns="50800" numCol="1" anchor="ctr">
              <a:noAutofit/>
            </a:bodyPr>
            <a:lstStyle/>
            <a:p>
              <a:pPr>
                <a:defRPr sz="3200" b="1">
                  <a:solidFill>
                    <a:srgbClr val="FFFFFF"/>
                  </a:solidFill>
                  <a:latin typeface="Helvetica"/>
                  <a:ea typeface="Helvetica"/>
                  <a:cs typeface="Helvetica"/>
                  <a:sym typeface="Helvetica"/>
                </a:defRPr>
              </a:pPr>
              <a:endParaRPr dirty="0"/>
            </a:p>
          </p:txBody>
        </p:sp>
        <p:sp>
          <p:nvSpPr>
            <p:cNvPr id="7" name="Shape 112">
              <a:extLst>
                <a:ext uri="{FF2B5EF4-FFF2-40B4-BE49-F238E27FC236}">
                  <a16:creationId xmlns:a16="http://schemas.microsoft.com/office/drawing/2014/main" id="{BB40A7D7-95A3-4D41-9E3D-6239E5E4B02C}"/>
                </a:ext>
              </a:extLst>
            </p:cNvPr>
            <p:cNvSpPr/>
            <p:nvPr/>
          </p:nvSpPr>
          <p:spPr>
            <a:xfrm>
              <a:off x="9080970" y="1761170"/>
              <a:ext cx="7460191" cy="22276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300">
                  <a:solidFill>
                    <a:srgbClr val="F6F6FA"/>
                  </a:solidFill>
                  <a:latin typeface="Lato Light"/>
                  <a:ea typeface="Lato Light"/>
                  <a:cs typeface="Lato Light"/>
                  <a:sym typeface="Lato Light"/>
                </a:defRPr>
              </a:lvl1pPr>
            </a:lstStyle>
            <a:p>
              <a:endParaRPr lang="en-GB"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GB" sz="2800" dirty="0">
                  <a:latin typeface="Lato" panose="020F0502020204030203" pitchFamily="34" charset="0"/>
                  <a:ea typeface="Lato" panose="020F0502020204030203" pitchFamily="34" charset="0"/>
                  <a:cs typeface="Lato" panose="020F0502020204030203" pitchFamily="34" charset="0"/>
                </a:rPr>
                <a:t>For the last 20 years we have helped fund managers</a:t>
              </a:r>
              <a:r>
                <a:rPr lang="en-GB" sz="2800" b="1" dirty="0">
                  <a:latin typeface="Lato" panose="020F0502020204030203" pitchFamily="34" charset="0"/>
                  <a:ea typeface="Lato" panose="020F0502020204030203" pitchFamily="34" charset="0"/>
                  <a:cs typeface="Lato" panose="020F0502020204030203" pitchFamily="34" charset="0"/>
                </a:rPr>
                <a:t> </a:t>
              </a:r>
              <a:r>
                <a:rPr lang="en-GB" sz="4800" b="1" dirty="0">
                  <a:latin typeface="Lato" panose="020F0502020204030203" pitchFamily="34" charset="0"/>
                  <a:ea typeface="Lato" panose="020F0502020204030203" pitchFamily="34" charset="0"/>
                  <a:cs typeface="Lato" panose="020F0502020204030203" pitchFamily="34" charset="0"/>
                </a:rPr>
                <a:t>raise assets </a:t>
              </a:r>
              <a:r>
                <a:rPr lang="en-GB" sz="2800" dirty="0">
                  <a:latin typeface="Lato" panose="020F0502020204030203" pitchFamily="34" charset="0"/>
                  <a:ea typeface="Lato" panose="020F0502020204030203" pitchFamily="34" charset="0"/>
                  <a:cs typeface="Lato" panose="020F0502020204030203" pitchFamily="34" charset="0"/>
                </a:rPr>
                <a:t>using </a:t>
              </a:r>
              <a:r>
                <a:rPr lang="en-GB" sz="4800" b="1" dirty="0">
                  <a:latin typeface="Lato" panose="020F0502020204030203" pitchFamily="34" charset="0"/>
                  <a:ea typeface="Lato" panose="020F0502020204030203" pitchFamily="34" charset="0"/>
                  <a:cs typeface="Lato" panose="020F0502020204030203" pitchFamily="34" charset="0"/>
                </a:rPr>
                <a:t>marketing automation</a:t>
              </a:r>
              <a:endParaRPr sz="2800" b="1" dirty="0">
                <a:latin typeface="Lato" panose="020F0502020204030203" pitchFamily="34" charset="0"/>
                <a:ea typeface="Lato" panose="020F0502020204030203" pitchFamily="34" charset="0"/>
                <a:cs typeface="Lato" panose="020F0502020204030203" pitchFamily="34" charset="0"/>
              </a:endParaRPr>
            </a:p>
          </p:txBody>
        </p:sp>
        <p:sp>
          <p:nvSpPr>
            <p:cNvPr id="8" name="Shape 113">
              <a:extLst>
                <a:ext uri="{FF2B5EF4-FFF2-40B4-BE49-F238E27FC236}">
                  <a16:creationId xmlns:a16="http://schemas.microsoft.com/office/drawing/2014/main" id="{2CAA3F2E-B737-4004-B158-E295287D003D}"/>
                </a:ext>
              </a:extLst>
            </p:cNvPr>
            <p:cNvSpPr/>
            <p:nvPr/>
          </p:nvSpPr>
          <p:spPr>
            <a:xfrm>
              <a:off x="10921544" y="424694"/>
              <a:ext cx="102657"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3000" b="1">
                  <a:solidFill>
                    <a:srgbClr val="F6F6FA"/>
                  </a:solidFill>
                  <a:latin typeface="Lato"/>
                  <a:ea typeface="Lato"/>
                  <a:cs typeface="Lato"/>
                  <a:sym typeface="Lato"/>
                </a:defRPr>
              </a:lvl1pPr>
            </a:lstStyle>
            <a:p>
              <a:endParaRPr dirty="0"/>
            </a:p>
          </p:txBody>
        </p:sp>
      </p:grpSp>
      <p:pic>
        <p:nvPicPr>
          <p:cNvPr id="11" name="Picture 10">
            <a:extLst>
              <a:ext uri="{FF2B5EF4-FFF2-40B4-BE49-F238E27FC236}">
                <a16:creationId xmlns:a16="http://schemas.microsoft.com/office/drawing/2014/main" id="{5CAFF218-60D2-E52F-80ED-D4CFCFBA6C54}"/>
              </a:ext>
            </a:extLst>
          </p:cNvPr>
          <p:cNvPicPr>
            <a:picLocks noChangeAspect="1"/>
          </p:cNvPicPr>
          <p:nvPr/>
        </p:nvPicPr>
        <p:blipFill>
          <a:blip r:embed="rId2"/>
          <a:stretch>
            <a:fillRect/>
          </a:stretch>
        </p:blipFill>
        <p:spPr>
          <a:xfrm>
            <a:off x="10044594" y="2108569"/>
            <a:ext cx="4682699" cy="62298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0BD3343E-F984-6B7A-1EFD-A2A48426E7BC}"/>
              </a:ext>
            </a:extLst>
          </p:cNvPr>
          <p:cNvPicPr>
            <a:picLocks noChangeAspect="1"/>
          </p:cNvPicPr>
          <p:nvPr/>
        </p:nvPicPr>
        <p:blipFill>
          <a:blip r:embed="rId3"/>
          <a:stretch>
            <a:fillRect/>
          </a:stretch>
        </p:blipFill>
        <p:spPr>
          <a:xfrm>
            <a:off x="14339407" y="2626397"/>
            <a:ext cx="4876466" cy="62298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23312ECA-9FD3-46C5-604D-203DD5C6DEF3}"/>
              </a:ext>
            </a:extLst>
          </p:cNvPr>
          <p:cNvPicPr>
            <a:picLocks noChangeAspect="1"/>
          </p:cNvPicPr>
          <p:nvPr/>
        </p:nvPicPr>
        <p:blipFill>
          <a:blip r:embed="rId4"/>
          <a:stretch>
            <a:fillRect/>
          </a:stretch>
        </p:blipFill>
        <p:spPr>
          <a:xfrm>
            <a:off x="18675921" y="3183154"/>
            <a:ext cx="5065651" cy="63134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461550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607899"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Internal Collaboration</a:t>
            </a:r>
            <a:endParaRPr lang="en-US" sz="4400" b="1"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17871106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31</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6894516"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Internal Collaboration</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3306996"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No person is an island</a:t>
            </a:r>
          </a:p>
        </p:txBody>
      </p:sp>
      <p:sp>
        <p:nvSpPr>
          <p:cNvPr id="4" name="TextBox 3">
            <a:extLst>
              <a:ext uri="{FF2B5EF4-FFF2-40B4-BE49-F238E27FC236}">
                <a16:creationId xmlns:a16="http://schemas.microsoft.com/office/drawing/2014/main" id="{CAA33FDB-1E47-BC2C-302A-30D0783FE118}"/>
              </a:ext>
            </a:extLst>
          </p:cNvPr>
          <p:cNvSpPr txBox="1"/>
          <p:nvPr/>
        </p:nvSpPr>
        <p:spPr>
          <a:xfrm>
            <a:off x="4160520" y="2816210"/>
            <a:ext cx="16187286" cy="84023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lgn="l">
              <a:buFont typeface="Arial" panose="020B0604020202020204" pitchFamily="34" charset="0"/>
              <a:buChar char="•"/>
            </a:pPr>
            <a:r>
              <a:rPr lang="en-GB" sz="3600" b="1" dirty="0">
                <a:solidFill>
                  <a:schemeClr val="tx2"/>
                </a:solidFill>
                <a:latin typeface="Poppins" pitchFamily="2" charset="77"/>
                <a:ea typeface="League Spartan" charset="0"/>
                <a:cs typeface="Poppins" pitchFamily="2" charset="77"/>
              </a:rPr>
              <a:t>Technology Platforms: </a:t>
            </a:r>
            <a:r>
              <a:rPr lang="en-GB" sz="3600" dirty="0">
                <a:solidFill>
                  <a:schemeClr val="tx2"/>
                </a:solidFill>
                <a:latin typeface="Poppins" pitchFamily="2" charset="77"/>
                <a:ea typeface="League Spartan" charset="0"/>
                <a:cs typeface="Poppins" pitchFamily="2" charset="77"/>
              </a:rPr>
              <a:t>Utilize project management tools, communication platforms like Slack or Microsoft Teams, and collaborative document editing software to facilitate seamless information sharing and project coordination. Basecamp and Trello are the best options.</a:t>
            </a:r>
          </a:p>
          <a:p>
            <a:pPr marL="571500" indent="-571500" algn="l">
              <a:buFont typeface="Arial" panose="020B0604020202020204" pitchFamily="34" charset="0"/>
              <a:buChar char="•"/>
            </a:pPr>
            <a:endParaRPr lang="en-GB" sz="3600" dirty="0">
              <a:solidFill>
                <a:schemeClr val="tx2"/>
              </a:solidFill>
              <a:latin typeface="Poppins" pitchFamily="2" charset="77"/>
              <a:ea typeface="League Spartan" charset="0"/>
              <a:cs typeface="Poppins" pitchFamily="2" charset="77"/>
            </a:endParaRPr>
          </a:p>
          <a:p>
            <a:pPr marL="571500" indent="-571500" algn="l">
              <a:buFont typeface="Arial" panose="020B0604020202020204" pitchFamily="34" charset="0"/>
              <a:buChar char="•"/>
            </a:pPr>
            <a:r>
              <a:rPr lang="en-GB" sz="3600" b="1" dirty="0">
                <a:solidFill>
                  <a:schemeClr val="tx2"/>
                </a:solidFill>
                <a:latin typeface="Poppins" pitchFamily="2" charset="77"/>
                <a:ea typeface="League Spartan" charset="0"/>
                <a:cs typeface="Poppins" pitchFamily="2" charset="77"/>
              </a:rPr>
              <a:t>Standardized Processes: </a:t>
            </a:r>
            <a:r>
              <a:rPr lang="en-GB" sz="3600" dirty="0">
                <a:solidFill>
                  <a:schemeClr val="tx2"/>
                </a:solidFill>
                <a:latin typeface="Poppins" pitchFamily="2" charset="77"/>
                <a:ea typeface="League Spartan" charset="0"/>
                <a:cs typeface="Poppins" pitchFamily="2" charset="77"/>
              </a:rPr>
              <a:t>Establish clear and standardized processes for communication, decision-making, and project execution. This helps to streamline collaboration and avoid confusion.</a:t>
            </a:r>
          </a:p>
          <a:p>
            <a:pPr marL="571500" indent="-571500" algn="l">
              <a:buFont typeface="Arial" panose="020B0604020202020204" pitchFamily="34" charset="0"/>
              <a:buChar char="•"/>
            </a:pPr>
            <a:endParaRPr lang="en-GB" sz="3600" dirty="0">
              <a:solidFill>
                <a:schemeClr val="tx2"/>
              </a:solidFill>
              <a:latin typeface="Poppins" pitchFamily="2" charset="77"/>
              <a:ea typeface="League Spartan" charset="0"/>
              <a:cs typeface="Poppins" pitchFamily="2" charset="77"/>
            </a:endParaRPr>
          </a:p>
          <a:p>
            <a:pPr marL="571500" indent="-571500" algn="l">
              <a:buFont typeface="Arial" panose="020B0604020202020204" pitchFamily="34" charset="0"/>
              <a:buChar char="•"/>
            </a:pPr>
            <a:r>
              <a:rPr lang="en-GB" sz="3600" b="1" dirty="0">
                <a:solidFill>
                  <a:schemeClr val="tx2"/>
                </a:solidFill>
                <a:latin typeface="Poppins" pitchFamily="2" charset="77"/>
                <a:ea typeface="League Spartan" charset="0"/>
                <a:cs typeface="Poppins" pitchFamily="2" charset="77"/>
              </a:rPr>
              <a:t>Knowledge Sharing Initiatives: </a:t>
            </a:r>
            <a:r>
              <a:rPr lang="en-GB" sz="3600" dirty="0">
                <a:solidFill>
                  <a:schemeClr val="tx2"/>
                </a:solidFill>
                <a:latin typeface="Poppins" pitchFamily="2" charset="77"/>
                <a:ea typeface="League Spartan" charset="0"/>
                <a:cs typeface="Poppins" pitchFamily="2" charset="77"/>
              </a:rPr>
              <a:t>Encourage knowledge sharing through internal knowledge repositories, mentorship programs, or brown bag lunch sessions where employees can learn from each other's expertise.</a:t>
            </a:r>
          </a:p>
        </p:txBody>
      </p:sp>
    </p:spTree>
    <p:extLst>
      <p:ext uri="{BB962C8B-B14F-4D97-AF65-F5344CB8AC3E}">
        <p14:creationId xmlns:p14="http://schemas.microsoft.com/office/powerpoint/2010/main" val="155875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32</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6894516"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Internal Collaboration</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3306996"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No person is an island</a:t>
            </a:r>
          </a:p>
        </p:txBody>
      </p:sp>
      <p:pic>
        <p:nvPicPr>
          <p:cNvPr id="3" name="Picture 2">
            <a:extLst>
              <a:ext uri="{FF2B5EF4-FFF2-40B4-BE49-F238E27FC236}">
                <a16:creationId xmlns:a16="http://schemas.microsoft.com/office/drawing/2014/main" id="{134271A9-1D40-4534-A039-A0F96599416D}"/>
              </a:ext>
            </a:extLst>
          </p:cNvPr>
          <p:cNvPicPr>
            <a:picLocks noChangeAspect="1"/>
          </p:cNvPicPr>
          <p:nvPr/>
        </p:nvPicPr>
        <p:blipFill>
          <a:blip r:embed="rId2"/>
          <a:stretch>
            <a:fillRect/>
          </a:stretch>
        </p:blipFill>
        <p:spPr>
          <a:xfrm>
            <a:off x="5937985" y="2622433"/>
            <a:ext cx="13408794" cy="95537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748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111749"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77056585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34</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321081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Education</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5193729"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Hey teacher leave those kids alone</a:t>
            </a:r>
          </a:p>
        </p:txBody>
      </p:sp>
      <p:pic>
        <p:nvPicPr>
          <p:cNvPr id="6" name="Picture 5">
            <a:extLst>
              <a:ext uri="{FF2B5EF4-FFF2-40B4-BE49-F238E27FC236}">
                <a16:creationId xmlns:a16="http://schemas.microsoft.com/office/drawing/2014/main" id="{421C856A-7D1C-22DC-268E-9B6B42C6E545}"/>
              </a:ext>
            </a:extLst>
          </p:cNvPr>
          <p:cNvPicPr>
            <a:picLocks noChangeAspect="1"/>
          </p:cNvPicPr>
          <p:nvPr/>
        </p:nvPicPr>
        <p:blipFill>
          <a:blip r:embed="rId2"/>
          <a:stretch>
            <a:fillRect/>
          </a:stretch>
        </p:blipFill>
        <p:spPr>
          <a:xfrm>
            <a:off x="3014381" y="4206239"/>
            <a:ext cx="8729835" cy="764245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a:extLst>
              <a:ext uri="{FF2B5EF4-FFF2-40B4-BE49-F238E27FC236}">
                <a16:creationId xmlns:a16="http://schemas.microsoft.com/office/drawing/2014/main" id="{2C8DA802-7CB1-1290-3547-A17ED02C7053}"/>
              </a:ext>
            </a:extLst>
          </p:cNvPr>
          <p:cNvPicPr>
            <a:picLocks noChangeAspect="1"/>
          </p:cNvPicPr>
          <p:nvPr/>
        </p:nvPicPr>
        <p:blipFill>
          <a:blip r:embed="rId3"/>
          <a:stretch>
            <a:fillRect/>
          </a:stretch>
        </p:blipFill>
        <p:spPr>
          <a:xfrm>
            <a:off x="7863247" y="4484184"/>
            <a:ext cx="8855835" cy="74607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61899F22-A6BB-5906-1E37-98BA1D1F764C}"/>
              </a:ext>
            </a:extLst>
          </p:cNvPr>
          <p:cNvPicPr>
            <a:picLocks noChangeAspect="1"/>
          </p:cNvPicPr>
          <p:nvPr/>
        </p:nvPicPr>
        <p:blipFill>
          <a:blip r:embed="rId4"/>
          <a:stretch>
            <a:fillRect/>
          </a:stretch>
        </p:blipFill>
        <p:spPr>
          <a:xfrm>
            <a:off x="13573823" y="4580438"/>
            <a:ext cx="8794394" cy="73645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68422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9617-03B4-6168-0775-C31AF6016A95}"/>
            </a:ext>
          </a:extLst>
        </p:cNvPr>
        <p:cNvGrpSpPr/>
        <p:nvPr/>
      </p:nvGrpSpPr>
      <p:grpSpPr>
        <a:xfrm>
          <a:off x="0" y="0"/>
          <a:ext cx="0" cy="0"/>
          <a:chOff x="0" y="0"/>
          <a:chExt cx="0" cy="0"/>
        </a:xfrm>
      </p:grpSpPr>
      <p:sp>
        <p:nvSpPr>
          <p:cNvPr id="337" name="Shape 337">
            <a:extLst>
              <a:ext uri="{FF2B5EF4-FFF2-40B4-BE49-F238E27FC236}">
                <a16:creationId xmlns:a16="http://schemas.microsoft.com/office/drawing/2014/main" id="{45CAA18D-96E8-E8BD-1D81-752C07E1F206}"/>
              </a:ext>
            </a:extLst>
          </p:cNvPr>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35</a:t>
            </a:fld>
            <a:endParaRPr/>
          </a:p>
        </p:txBody>
      </p:sp>
      <p:sp>
        <p:nvSpPr>
          <p:cNvPr id="338" name="Shape 338">
            <a:extLst>
              <a:ext uri="{FF2B5EF4-FFF2-40B4-BE49-F238E27FC236}">
                <a16:creationId xmlns:a16="http://schemas.microsoft.com/office/drawing/2014/main" id="{20ED7CB2-DC33-233C-F5EC-A9988EA76F79}"/>
              </a:ext>
            </a:extLst>
          </p:cNvPr>
          <p:cNvSpPr/>
          <p:nvPr/>
        </p:nvSpPr>
        <p:spPr>
          <a:xfrm>
            <a:off x="723552" y="636927"/>
            <a:ext cx="3210815"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Education</a:t>
            </a:r>
          </a:p>
        </p:txBody>
      </p:sp>
      <p:sp>
        <p:nvSpPr>
          <p:cNvPr id="339" name="Shape 339">
            <a:extLst>
              <a:ext uri="{FF2B5EF4-FFF2-40B4-BE49-F238E27FC236}">
                <a16:creationId xmlns:a16="http://schemas.microsoft.com/office/drawing/2014/main" id="{1175CC4C-03C5-DF30-9EDC-924578C78A9C}"/>
              </a:ext>
            </a:extLst>
          </p:cNvPr>
          <p:cNvSpPr/>
          <p:nvPr/>
        </p:nvSpPr>
        <p:spPr>
          <a:xfrm>
            <a:off x="723552" y="1605867"/>
            <a:ext cx="5193729"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Hey teacher leave those kids alone</a:t>
            </a:r>
          </a:p>
        </p:txBody>
      </p:sp>
      <p:pic>
        <p:nvPicPr>
          <p:cNvPr id="3" name="Picture 2">
            <a:extLst>
              <a:ext uri="{FF2B5EF4-FFF2-40B4-BE49-F238E27FC236}">
                <a16:creationId xmlns:a16="http://schemas.microsoft.com/office/drawing/2014/main" id="{771C1980-566B-44BC-E46F-CCC5FB6F1863}"/>
              </a:ext>
            </a:extLst>
          </p:cNvPr>
          <p:cNvPicPr>
            <a:picLocks noChangeAspect="1"/>
          </p:cNvPicPr>
          <p:nvPr/>
        </p:nvPicPr>
        <p:blipFill>
          <a:blip r:embed="rId2"/>
          <a:stretch>
            <a:fillRect/>
          </a:stretch>
        </p:blipFill>
        <p:spPr>
          <a:xfrm>
            <a:off x="7436580" y="1830640"/>
            <a:ext cx="9985147" cy="10944311"/>
          </a:xfrm>
          <a:prstGeom prst="rect">
            <a:avLst/>
          </a:prstGeom>
        </p:spPr>
      </p:pic>
    </p:spTree>
    <p:extLst>
      <p:ext uri="{BB962C8B-B14F-4D97-AF65-F5344CB8AC3E}">
        <p14:creationId xmlns:p14="http://schemas.microsoft.com/office/powerpoint/2010/main" val="362544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284366"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27151455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 name="Shape 2326"/>
          <p:cNvSpPr/>
          <p:nvPr/>
        </p:nvSpPr>
        <p:spPr>
          <a:xfrm>
            <a:off x="723552" y="636927"/>
            <a:ext cx="13240804"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Lots Of Moving Parts – Marketing Is Hard</a:t>
            </a:r>
          </a:p>
        </p:txBody>
      </p:sp>
      <p:sp>
        <p:nvSpPr>
          <p:cNvPr id="2327" name="Shape 2327"/>
          <p:cNvSpPr/>
          <p:nvPr/>
        </p:nvSpPr>
        <p:spPr>
          <a:xfrm>
            <a:off x="723552" y="1605867"/>
            <a:ext cx="5028621"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Do We Need To Get Right?</a:t>
            </a:r>
            <a:endParaRPr dirty="0"/>
          </a:p>
        </p:txBody>
      </p:sp>
      <p:pic>
        <p:nvPicPr>
          <p:cNvPr id="2050" name="Picture 2" descr="”MarTech-Stack”/">
            <a:extLst>
              <a:ext uri="{FF2B5EF4-FFF2-40B4-BE49-F238E27FC236}">
                <a16:creationId xmlns:a16="http://schemas.microsoft.com/office/drawing/2014/main" id="{8F3619D5-93FD-7487-E810-915987ED5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856" y="2504189"/>
            <a:ext cx="18357061" cy="10198367"/>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AE26268E-72AE-6A7D-8490-A2E1950021BF}"/>
              </a:ext>
            </a:extLst>
          </p:cNvPr>
          <p:cNvGrpSpPr/>
          <p:nvPr/>
        </p:nvGrpSpPr>
        <p:grpSpPr>
          <a:xfrm>
            <a:off x="4490198" y="2504189"/>
            <a:ext cx="4439442" cy="1394212"/>
            <a:chOff x="1524001" y="2839481"/>
            <a:chExt cx="6124575" cy="2199765"/>
          </a:xfrm>
        </p:grpSpPr>
        <p:sp>
          <p:nvSpPr>
            <p:cNvPr id="44" name="Rounded Rectangle 3">
              <a:extLst>
                <a:ext uri="{FF2B5EF4-FFF2-40B4-BE49-F238E27FC236}">
                  <a16:creationId xmlns:a16="http://schemas.microsoft.com/office/drawing/2014/main" id="{3E698D92-790D-625B-0865-669871C06BF7}"/>
                </a:ext>
              </a:extLst>
            </p:cNvPr>
            <p:cNvSpPr/>
            <p:nvPr/>
          </p:nvSpPr>
          <p:spPr>
            <a:xfrm>
              <a:off x="1524001" y="2839481"/>
              <a:ext cx="6124575" cy="2199765"/>
            </a:xfrm>
            <a:prstGeom prst="roundRect">
              <a:avLst>
                <a:gd name="adj" fmla="val 165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45" name="Rounded Rectangle 9">
              <a:extLst>
                <a:ext uri="{FF2B5EF4-FFF2-40B4-BE49-F238E27FC236}">
                  <a16:creationId xmlns:a16="http://schemas.microsoft.com/office/drawing/2014/main" id="{1B0D8ED6-F97F-3761-CD21-2EEF7C129C4F}"/>
                </a:ext>
              </a:extLst>
            </p:cNvPr>
            <p:cNvSpPr/>
            <p:nvPr/>
          </p:nvSpPr>
          <p:spPr>
            <a:xfrm>
              <a:off x="2160587"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46" name="TextBox 45">
              <a:extLst>
                <a:ext uri="{FF2B5EF4-FFF2-40B4-BE49-F238E27FC236}">
                  <a16:creationId xmlns:a16="http://schemas.microsoft.com/office/drawing/2014/main" id="{98931B23-50C5-E296-6BFB-9BF7FDC20FF6}"/>
                </a:ext>
              </a:extLst>
            </p:cNvPr>
            <p:cNvSpPr txBox="1"/>
            <p:nvPr/>
          </p:nvSpPr>
          <p:spPr>
            <a:xfrm>
              <a:off x="3680431" y="3621514"/>
              <a:ext cx="1811714"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DELIVERY</a:t>
              </a:r>
            </a:p>
          </p:txBody>
        </p:sp>
      </p:grpSp>
      <p:grpSp>
        <p:nvGrpSpPr>
          <p:cNvPr id="47" name="Group 46">
            <a:extLst>
              <a:ext uri="{FF2B5EF4-FFF2-40B4-BE49-F238E27FC236}">
                <a16:creationId xmlns:a16="http://schemas.microsoft.com/office/drawing/2014/main" id="{0996ECC7-D967-71C6-4F6C-101FA0C01EDF}"/>
              </a:ext>
            </a:extLst>
          </p:cNvPr>
          <p:cNvGrpSpPr/>
          <p:nvPr/>
        </p:nvGrpSpPr>
        <p:grpSpPr>
          <a:xfrm>
            <a:off x="17324118" y="5463789"/>
            <a:ext cx="4439443" cy="1394211"/>
            <a:chOff x="16735428" y="2839481"/>
            <a:chExt cx="6124575" cy="2151510"/>
          </a:xfrm>
        </p:grpSpPr>
        <p:sp>
          <p:nvSpPr>
            <p:cNvPr id="48" name="Rounded Rectangle 28">
              <a:extLst>
                <a:ext uri="{FF2B5EF4-FFF2-40B4-BE49-F238E27FC236}">
                  <a16:creationId xmlns:a16="http://schemas.microsoft.com/office/drawing/2014/main" id="{80B6832F-F27D-5CCD-E190-1A7E40123B57}"/>
                </a:ext>
              </a:extLst>
            </p:cNvPr>
            <p:cNvSpPr/>
            <p:nvPr/>
          </p:nvSpPr>
          <p:spPr>
            <a:xfrm>
              <a:off x="16735428" y="2839481"/>
              <a:ext cx="6124575" cy="2151510"/>
            </a:xfrm>
            <a:prstGeom prst="roundRect">
              <a:avLst>
                <a:gd name="adj" fmla="val 16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49" name="Rounded Rectangle 29">
              <a:extLst>
                <a:ext uri="{FF2B5EF4-FFF2-40B4-BE49-F238E27FC236}">
                  <a16:creationId xmlns:a16="http://schemas.microsoft.com/office/drawing/2014/main" id="{7AF01148-852D-C3B8-4B2C-653D08639E8F}"/>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50" name="TextBox 49">
              <a:extLst>
                <a:ext uri="{FF2B5EF4-FFF2-40B4-BE49-F238E27FC236}">
                  <a16:creationId xmlns:a16="http://schemas.microsoft.com/office/drawing/2014/main" id="{F83353D7-95DB-CD8B-4F3F-8E4D3FA5F888}"/>
                </a:ext>
              </a:extLst>
            </p:cNvPr>
            <p:cNvSpPr txBox="1"/>
            <p:nvPr/>
          </p:nvSpPr>
          <p:spPr>
            <a:xfrm>
              <a:off x="18883044" y="3621514"/>
              <a:ext cx="1829348"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CONTENT</a:t>
              </a:r>
            </a:p>
          </p:txBody>
        </p:sp>
      </p:grpSp>
      <p:grpSp>
        <p:nvGrpSpPr>
          <p:cNvPr id="51" name="Group 50">
            <a:extLst>
              <a:ext uri="{FF2B5EF4-FFF2-40B4-BE49-F238E27FC236}">
                <a16:creationId xmlns:a16="http://schemas.microsoft.com/office/drawing/2014/main" id="{2D824793-E89B-702A-6A1E-B3B9B3AEE295}"/>
              </a:ext>
            </a:extLst>
          </p:cNvPr>
          <p:cNvGrpSpPr/>
          <p:nvPr/>
        </p:nvGrpSpPr>
        <p:grpSpPr>
          <a:xfrm>
            <a:off x="17324119" y="9999975"/>
            <a:ext cx="4439442" cy="1394211"/>
            <a:chOff x="5326855" y="8280400"/>
            <a:chExt cx="6124575" cy="2094893"/>
          </a:xfrm>
        </p:grpSpPr>
        <p:sp>
          <p:nvSpPr>
            <p:cNvPr id="52" name="Rounded Rectangle 38">
              <a:extLst>
                <a:ext uri="{FF2B5EF4-FFF2-40B4-BE49-F238E27FC236}">
                  <a16:creationId xmlns:a16="http://schemas.microsoft.com/office/drawing/2014/main" id="{AB9F202F-8916-6ADF-5BBD-765E1F5DAB67}"/>
                </a:ext>
              </a:extLst>
            </p:cNvPr>
            <p:cNvSpPr/>
            <p:nvPr/>
          </p:nvSpPr>
          <p:spPr>
            <a:xfrm>
              <a:off x="5326855" y="8280400"/>
              <a:ext cx="6124575" cy="2094893"/>
            </a:xfrm>
            <a:prstGeom prst="roundRect">
              <a:avLst>
                <a:gd name="adj" fmla="val 16522"/>
              </a:avLst>
            </a:prstGeom>
            <a:solidFill>
              <a:srgbClr val="F2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53" name="Rounded Rectangle 39">
              <a:extLst>
                <a:ext uri="{FF2B5EF4-FFF2-40B4-BE49-F238E27FC236}">
                  <a16:creationId xmlns:a16="http://schemas.microsoft.com/office/drawing/2014/main" id="{4CE0AE57-A745-F002-0D39-4C08B407666F}"/>
                </a:ext>
              </a:extLst>
            </p:cNvPr>
            <p:cNvSpPr/>
            <p:nvPr/>
          </p:nvSpPr>
          <p:spPr>
            <a:xfrm>
              <a:off x="5963441" y="8834120"/>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54" name="TextBox 53">
              <a:extLst>
                <a:ext uri="{FF2B5EF4-FFF2-40B4-BE49-F238E27FC236}">
                  <a16:creationId xmlns:a16="http://schemas.microsoft.com/office/drawing/2014/main" id="{44DD35DA-A4F8-F0B8-DF5B-F820EC90547A}"/>
                </a:ext>
              </a:extLst>
            </p:cNvPr>
            <p:cNvSpPr txBox="1"/>
            <p:nvPr/>
          </p:nvSpPr>
          <p:spPr>
            <a:xfrm>
              <a:off x="7357451" y="9062433"/>
              <a:ext cx="2063386"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ANALYTICS</a:t>
              </a:r>
            </a:p>
          </p:txBody>
        </p:sp>
      </p:grpSp>
      <p:grpSp>
        <p:nvGrpSpPr>
          <p:cNvPr id="55" name="Group 54">
            <a:extLst>
              <a:ext uri="{FF2B5EF4-FFF2-40B4-BE49-F238E27FC236}">
                <a16:creationId xmlns:a16="http://schemas.microsoft.com/office/drawing/2014/main" id="{83A1EAE8-5E37-B5C9-A3E0-966B13EFE1A3}"/>
              </a:ext>
            </a:extLst>
          </p:cNvPr>
          <p:cNvGrpSpPr/>
          <p:nvPr/>
        </p:nvGrpSpPr>
        <p:grpSpPr>
          <a:xfrm>
            <a:off x="2245212" y="5652395"/>
            <a:ext cx="4439443" cy="1394211"/>
            <a:chOff x="16735428" y="2839481"/>
            <a:chExt cx="6124575" cy="2151510"/>
          </a:xfrm>
        </p:grpSpPr>
        <p:sp>
          <p:nvSpPr>
            <p:cNvPr id="56" name="Rounded Rectangle 28">
              <a:extLst>
                <a:ext uri="{FF2B5EF4-FFF2-40B4-BE49-F238E27FC236}">
                  <a16:creationId xmlns:a16="http://schemas.microsoft.com/office/drawing/2014/main" id="{0FCF647D-D264-870F-A1ED-E6100467BF3C}"/>
                </a:ext>
              </a:extLst>
            </p:cNvPr>
            <p:cNvSpPr/>
            <p:nvPr/>
          </p:nvSpPr>
          <p:spPr>
            <a:xfrm>
              <a:off x="16735428" y="2839481"/>
              <a:ext cx="6124575" cy="2151510"/>
            </a:xfrm>
            <a:prstGeom prst="roundRect">
              <a:avLst>
                <a:gd name="adj" fmla="val 1652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57" name="Rounded Rectangle 29">
              <a:extLst>
                <a:ext uri="{FF2B5EF4-FFF2-40B4-BE49-F238E27FC236}">
                  <a16:creationId xmlns:a16="http://schemas.microsoft.com/office/drawing/2014/main" id="{844B31AA-D8DB-9FE2-1A87-A1FA43755456}"/>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58" name="TextBox 57">
              <a:extLst>
                <a:ext uri="{FF2B5EF4-FFF2-40B4-BE49-F238E27FC236}">
                  <a16:creationId xmlns:a16="http://schemas.microsoft.com/office/drawing/2014/main" id="{7275C3D9-A6E3-C64F-5770-837CB834CD7B}"/>
                </a:ext>
              </a:extLst>
            </p:cNvPr>
            <p:cNvSpPr txBox="1"/>
            <p:nvPr/>
          </p:nvSpPr>
          <p:spPr>
            <a:xfrm>
              <a:off x="19121892" y="3462696"/>
              <a:ext cx="1351652" cy="902410"/>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SEO</a:t>
              </a:r>
            </a:p>
          </p:txBody>
        </p:sp>
      </p:grpSp>
      <p:grpSp>
        <p:nvGrpSpPr>
          <p:cNvPr id="59" name="Group 58">
            <a:extLst>
              <a:ext uri="{FF2B5EF4-FFF2-40B4-BE49-F238E27FC236}">
                <a16:creationId xmlns:a16="http://schemas.microsoft.com/office/drawing/2014/main" id="{14C480F4-3A72-9AD6-54F7-A21256817BB3}"/>
              </a:ext>
            </a:extLst>
          </p:cNvPr>
          <p:cNvGrpSpPr/>
          <p:nvPr/>
        </p:nvGrpSpPr>
        <p:grpSpPr>
          <a:xfrm>
            <a:off x="1821348" y="9302869"/>
            <a:ext cx="4439443" cy="1394211"/>
            <a:chOff x="16735428" y="2839481"/>
            <a:chExt cx="6124575" cy="2151510"/>
          </a:xfrm>
        </p:grpSpPr>
        <p:sp>
          <p:nvSpPr>
            <p:cNvPr id="61" name="Rounded Rectangle 28">
              <a:extLst>
                <a:ext uri="{FF2B5EF4-FFF2-40B4-BE49-F238E27FC236}">
                  <a16:creationId xmlns:a16="http://schemas.microsoft.com/office/drawing/2014/main" id="{54008E51-7368-17D6-C740-9333E8ABE726}"/>
                </a:ext>
              </a:extLst>
            </p:cNvPr>
            <p:cNvSpPr/>
            <p:nvPr/>
          </p:nvSpPr>
          <p:spPr>
            <a:xfrm>
              <a:off x="16735428" y="2839481"/>
              <a:ext cx="6124575" cy="2151510"/>
            </a:xfrm>
            <a:prstGeom prst="roundRect">
              <a:avLst>
                <a:gd name="adj" fmla="val 16522"/>
              </a:avLst>
            </a:prstGeom>
            <a:solidFill>
              <a:srgbClr val="64D0DA"/>
            </a:solidFill>
            <a:ln>
              <a:solidFill>
                <a:srgbClr val="64D0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63" name="Rounded Rectangle 29">
              <a:extLst>
                <a:ext uri="{FF2B5EF4-FFF2-40B4-BE49-F238E27FC236}">
                  <a16:creationId xmlns:a16="http://schemas.microsoft.com/office/drawing/2014/main" id="{7089C9F8-F054-C74A-EF88-5E6BC8CF9475}"/>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64" name="TextBox 63">
              <a:extLst>
                <a:ext uri="{FF2B5EF4-FFF2-40B4-BE49-F238E27FC236}">
                  <a16:creationId xmlns:a16="http://schemas.microsoft.com/office/drawing/2014/main" id="{CFF173C9-B0AE-2BB4-19D4-C405283447AA}"/>
                </a:ext>
              </a:extLst>
            </p:cNvPr>
            <p:cNvSpPr txBox="1"/>
            <p:nvPr/>
          </p:nvSpPr>
          <p:spPr>
            <a:xfrm>
              <a:off x="18784642" y="3462696"/>
              <a:ext cx="2026153" cy="902410"/>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Social</a:t>
              </a:r>
            </a:p>
          </p:txBody>
        </p:sp>
      </p:grpSp>
      <p:grpSp>
        <p:nvGrpSpPr>
          <p:cNvPr id="65" name="Group 64">
            <a:extLst>
              <a:ext uri="{FF2B5EF4-FFF2-40B4-BE49-F238E27FC236}">
                <a16:creationId xmlns:a16="http://schemas.microsoft.com/office/drawing/2014/main" id="{C052F9D2-3D81-B762-49B9-4C15E968314E}"/>
              </a:ext>
            </a:extLst>
          </p:cNvPr>
          <p:cNvGrpSpPr/>
          <p:nvPr/>
        </p:nvGrpSpPr>
        <p:grpSpPr>
          <a:xfrm>
            <a:off x="14992925" y="2302736"/>
            <a:ext cx="4439443" cy="1394211"/>
            <a:chOff x="16735428" y="2839481"/>
            <a:chExt cx="6124575" cy="2151510"/>
          </a:xfrm>
        </p:grpSpPr>
        <p:sp>
          <p:nvSpPr>
            <p:cNvPr id="66" name="Rounded Rectangle 28">
              <a:extLst>
                <a:ext uri="{FF2B5EF4-FFF2-40B4-BE49-F238E27FC236}">
                  <a16:creationId xmlns:a16="http://schemas.microsoft.com/office/drawing/2014/main" id="{2E67465A-116D-E0EC-8F4A-FD7939026CD1}"/>
                </a:ext>
              </a:extLst>
            </p:cNvPr>
            <p:cNvSpPr/>
            <p:nvPr/>
          </p:nvSpPr>
          <p:spPr>
            <a:xfrm>
              <a:off x="16735428" y="2839481"/>
              <a:ext cx="6124575" cy="2151510"/>
            </a:xfrm>
            <a:prstGeom prst="roundRect">
              <a:avLst>
                <a:gd name="adj" fmla="val 16522"/>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67" name="Rounded Rectangle 29">
              <a:extLst>
                <a:ext uri="{FF2B5EF4-FFF2-40B4-BE49-F238E27FC236}">
                  <a16:creationId xmlns:a16="http://schemas.microsoft.com/office/drawing/2014/main" id="{CA4222B8-E5E6-08BC-77FB-3AC645010842}"/>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68" name="TextBox 67">
              <a:extLst>
                <a:ext uri="{FF2B5EF4-FFF2-40B4-BE49-F238E27FC236}">
                  <a16:creationId xmlns:a16="http://schemas.microsoft.com/office/drawing/2014/main" id="{5371ABB3-B3FB-28AB-6683-84F46E4CCD9E}"/>
                </a:ext>
              </a:extLst>
            </p:cNvPr>
            <p:cNvSpPr txBox="1"/>
            <p:nvPr/>
          </p:nvSpPr>
          <p:spPr>
            <a:xfrm>
              <a:off x="19010212" y="3462696"/>
              <a:ext cx="1575012" cy="902410"/>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CRM</a:t>
              </a:r>
            </a:p>
          </p:txBody>
        </p:sp>
      </p:grpSp>
    </p:spTree>
    <p:extLst>
      <p:ext uri="{BB962C8B-B14F-4D97-AF65-F5344CB8AC3E}">
        <p14:creationId xmlns:p14="http://schemas.microsoft.com/office/powerpoint/2010/main" val="397907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 name="Shape 2326"/>
          <p:cNvSpPr/>
          <p:nvPr/>
        </p:nvSpPr>
        <p:spPr>
          <a:xfrm>
            <a:off x="723552" y="636927"/>
            <a:ext cx="6722994"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Lots Of Moving Parts</a:t>
            </a:r>
          </a:p>
        </p:txBody>
      </p:sp>
      <p:sp>
        <p:nvSpPr>
          <p:cNvPr id="2327" name="Shape 2327"/>
          <p:cNvSpPr/>
          <p:nvPr/>
        </p:nvSpPr>
        <p:spPr>
          <a:xfrm>
            <a:off x="723552" y="1605867"/>
            <a:ext cx="5028621"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Do We Need To Get Right?</a:t>
            </a:r>
            <a:endParaRPr dirty="0"/>
          </a:p>
        </p:txBody>
      </p:sp>
      <p:grpSp>
        <p:nvGrpSpPr>
          <p:cNvPr id="2" name="Group 1">
            <a:extLst>
              <a:ext uri="{FF2B5EF4-FFF2-40B4-BE49-F238E27FC236}">
                <a16:creationId xmlns:a16="http://schemas.microsoft.com/office/drawing/2014/main" id="{5CD1D791-135F-412E-A14C-A296B28D5E29}"/>
              </a:ext>
            </a:extLst>
          </p:cNvPr>
          <p:cNvGrpSpPr/>
          <p:nvPr/>
        </p:nvGrpSpPr>
        <p:grpSpPr>
          <a:xfrm>
            <a:off x="1047751" y="3696732"/>
            <a:ext cx="4439442" cy="1394212"/>
            <a:chOff x="1524001" y="2839481"/>
            <a:chExt cx="6124575" cy="2199765"/>
          </a:xfrm>
        </p:grpSpPr>
        <p:sp>
          <p:nvSpPr>
            <p:cNvPr id="28" name="Rounded Rectangle 3">
              <a:extLst>
                <a:ext uri="{FF2B5EF4-FFF2-40B4-BE49-F238E27FC236}">
                  <a16:creationId xmlns:a16="http://schemas.microsoft.com/office/drawing/2014/main" id="{E83E254B-5012-4CC6-B85E-3C75201BCED5}"/>
                </a:ext>
              </a:extLst>
            </p:cNvPr>
            <p:cNvSpPr/>
            <p:nvPr/>
          </p:nvSpPr>
          <p:spPr>
            <a:xfrm>
              <a:off x="1524001" y="2839481"/>
              <a:ext cx="6124575" cy="2199765"/>
            </a:xfrm>
            <a:prstGeom prst="roundRect">
              <a:avLst>
                <a:gd name="adj" fmla="val 165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9" name="Rounded Rectangle 9">
              <a:extLst>
                <a:ext uri="{FF2B5EF4-FFF2-40B4-BE49-F238E27FC236}">
                  <a16:creationId xmlns:a16="http://schemas.microsoft.com/office/drawing/2014/main" id="{79BC7C8A-908F-4715-AC27-243217D208B9}"/>
                </a:ext>
              </a:extLst>
            </p:cNvPr>
            <p:cNvSpPr/>
            <p:nvPr/>
          </p:nvSpPr>
          <p:spPr>
            <a:xfrm>
              <a:off x="2160587"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0" name="TextBox 29">
              <a:extLst>
                <a:ext uri="{FF2B5EF4-FFF2-40B4-BE49-F238E27FC236}">
                  <a16:creationId xmlns:a16="http://schemas.microsoft.com/office/drawing/2014/main" id="{2BC222FD-6FEC-4E57-B789-339962FDAD99}"/>
                </a:ext>
              </a:extLst>
            </p:cNvPr>
            <p:cNvSpPr txBox="1"/>
            <p:nvPr/>
          </p:nvSpPr>
          <p:spPr>
            <a:xfrm>
              <a:off x="3680431" y="3621514"/>
              <a:ext cx="1811714"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DELIVERY</a:t>
              </a:r>
            </a:p>
          </p:txBody>
        </p:sp>
      </p:grpSp>
      <p:grpSp>
        <p:nvGrpSpPr>
          <p:cNvPr id="5" name="Group 4">
            <a:extLst>
              <a:ext uri="{FF2B5EF4-FFF2-40B4-BE49-F238E27FC236}">
                <a16:creationId xmlns:a16="http://schemas.microsoft.com/office/drawing/2014/main" id="{3D7F8558-B989-4B24-AC7C-48812BEBB6B0}"/>
              </a:ext>
            </a:extLst>
          </p:cNvPr>
          <p:cNvGrpSpPr/>
          <p:nvPr/>
        </p:nvGrpSpPr>
        <p:grpSpPr>
          <a:xfrm>
            <a:off x="6890410" y="3696733"/>
            <a:ext cx="4439442" cy="1394211"/>
            <a:chOff x="9129712" y="2839481"/>
            <a:chExt cx="6124575" cy="2173503"/>
          </a:xfrm>
        </p:grpSpPr>
        <p:sp>
          <p:nvSpPr>
            <p:cNvPr id="31" name="Rounded Rectangle 24">
              <a:extLst>
                <a:ext uri="{FF2B5EF4-FFF2-40B4-BE49-F238E27FC236}">
                  <a16:creationId xmlns:a16="http://schemas.microsoft.com/office/drawing/2014/main" id="{04D4FB81-83E6-4C7F-A6A0-AAD81905F233}"/>
                </a:ext>
              </a:extLst>
            </p:cNvPr>
            <p:cNvSpPr/>
            <p:nvPr/>
          </p:nvSpPr>
          <p:spPr>
            <a:xfrm>
              <a:off x="9129712" y="2839481"/>
              <a:ext cx="6124575" cy="2173503"/>
            </a:xfrm>
            <a:prstGeom prst="roundRect">
              <a:avLst>
                <a:gd name="adj" fmla="val 16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2" name="Rounded Rectangle 25">
              <a:extLst>
                <a:ext uri="{FF2B5EF4-FFF2-40B4-BE49-F238E27FC236}">
                  <a16:creationId xmlns:a16="http://schemas.microsoft.com/office/drawing/2014/main" id="{280DB3B0-A8E2-4165-AF07-3DB2AEDE4B81}"/>
                </a:ext>
              </a:extLst>
            </p:cNvPr>
            <p:cNvSpPr/>
            <p:nvPr/>
          </p:nvSpPr>
          <p:spPr>
            <a:xfrm>
              <a:off x="9766298"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3" name="TextBox 32">
              <a:extLst>
                <a:ext uri="{FF2B5EF4-FFF2-40B4-BE49-F238E27FC236}">
                  <a16:creationId xmlns:a16="http://schemas.microsoft.com/office/drawing/2014/main" id="{381AF08D-9EDE-4D55-88B4-CD8907F052BF}"/>
                </a:ext>
              </a:extLst>
            </p:cNvPr>
            <p:cNvSpPr txBox="1"/>
            <p:nvPr/>
          </p:nvSpPr>
          <p:spPr>
            <a:xfrm>
              <a:off x="11442436" y="3621514"/>
              <a:ext cx="1499129"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CHECKS</a:t>
              </a:r>
            </a:p>
          </p:txBody>
        </p:sp>
      </p:grpSp>
      <p:grpSp>
        <p:nvGrpSpPr>
          <p:cNvPr id="6" name="Group 5">
            <a:extLst>
              <a:ext uri="{FF2B5EF4-FFF2-40B4-BE49-F238E27FC236}">
                <a16:creationId xmlns:a16="http://schemas.microsoft.com/office/drawing/2014/main" id="{C1A183C3-8123-4183-A439-478CA131EDBF}"/>
              </a:ext>
            </a:extLst>
          </p:cNvPr>
          <p:cNvGrpSpPr/>
          <p:nvPr/>
        </p:nvGrpSpPr>
        <p:grpSpPr>
          <a:xfrm>
            <a:off x="18507459" y="3696732"/>
            <a:ext cx="4439443" cy="1394211"/>
            <a:chOff x="16735428" y="2839481"/>
            <a:chExt cx="6124575" cy="2151510"/>
          </a:xfrm>
        </p:grpSpPr>
        <p:sp>
          <p:nvSpPr>
            <p:cNvPr id="34" name="Rounded Rectangle 28">
              <a:extLst>
                <a:ext uri="{FF2B5EF4-FFF2-40B4-BE49-F238E27FC236}">
                  <a16:creationId xmlns:a16="http://schemas.microsoft.com/office/drawing/2014/main" id="{B41CCBE1-52D0-465E-A2E9-DC60FB9D1FE5}"/>
                </a:ext>
              </a:extLst>
            </p:cNvPr>
            <p:cNvSpPr/>
            <p:nvPr/>
          </p:nvSpPr>
          <p:spPr>
            <a:xfrm>
              <a:off x="16735428" y="2839481"/>
              <a:ext cx="6124575" cy="2151510"/>
            </a:xfrm>
            <a:prstGeom prst="roundRect">
              <a:avLst>
                <a:gd name="adj" fmla="val 16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5" name="Rounded Rectangle 29">
              <a:extLst>
                <a:ext uri="{FF2B5EF4-FFF2-40B4-BE49-F238E27FC236}">
                  <a16:creationId xmlns:a16="http://schemas.microsoft.com/office/drawing/2014/main" id="{A05D7E40-33C9-4539-BE8C-7FCD8A35A1A2}"/>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6" name="TextBox 35">
              <a:extLst>
                <a:ext uri="{FF2B5EF4-FFF2-40B4-BE49-F238E27FC236}">
                  <a16:creationId xmlns:a16="http://schemas.microsoft.com/office/drawing/2014/main" id="{CCA03691-7A74-4BC1-A755-DFF8C3DD7614}"/>
                </a:ext>
              </a:extLst>
            </p:cNvPr>
            <p:cNvSpPr txBox="1"/>
            <p:nvPr/>
          </p:nvSpPr>
          <p:spPr>
            <a:xfrm>
              <a:off x="18883044" y="3621514"/>
              <a:ext cx="1829348"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CONTENT</a:t>
              </a:r>
            </a:p>
          </p:txBody>
        </p:sp>
      </p:grpSp>
      <p:grpSp>
        <p:nvGrpSpPr>
          <p:cNvPr id="3" name="Group 2">
            <a:extLst>
              <a:ext uri="{FF2B5EF4-FFF2-40B4-BE49-F238E27FC236}">
                <a16:creationId xmlns:a16="http://schemas.microsoft.com/office/drawing/2014/main" id="{BC860F26-AB7D-4FD1-8BCC-A9689055EC45}"/>
              </a:ext>
            </a:extLst>
          </p:cNvPr>
          <p:cNvGrpSpPr/>
          <p:nvPr/>
        </p:nvGrpSpPr>
        <p:grpSpPr>
          <a:xfrm>
            <a:off x="12782547" y="3688822"/>
            <a:ext cx="4439442" cy="1394211"/>
            <a:chOff x="5326855" y="8280400"/>
            <a:chExt cx="6124575" cy="2094893"/>
          </a:xfrm>
        </p:grpSpPr>
        <p:sp>
          <p:nvSpPr>
            <p:cNvPr id="37" name="Rounded Rectangle 38">
              <a:extLst>
                <a:ext uri="{FF2B5EF4-FFF2-40B4-BE49-F238E27FC236}">
                  <a16:creationId xmlns:a16="http://schemas.microsoft.com/office/drawing/2014/main" id="{80765FD2-01DF-4702-B5D6-4D49ED9DE7D3}"/>
                </a:ext>
              </a:extLst>
            </p:cNvPr>
            <p:cNvSpPr/>
            <p:nvPr/>
          </p:nvSpPr>
          <p:spPr>
            <a:xfrm>
              <a:off x="5326855" y="8280400"/>
              <a:ext cx="6124575" cy="2094893"/>
            </a:xfrm>
            <a:prstGeom prst="roundRect">
              <a:avLst>
                <a:gd name="adj" fmla="val 165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8" name="Rounded Rectangle 39">
              <a:extLst>
                <a:ext uri="{FF2B5EF4-FFF2-40B4-BE49-F238E27FC236}">
                  <a16:creationId xmlns:a16="http://schemas.microsoft.com/office/drawing/2014/main" id="{CB6AC676-B0CD-46B0-800F-A679EE8BFDD2}"/>
                </a:ext>
              </a:extLst>
            </p:cNvPr>
            <p:cNvSpPr/>
            <p:nvPr/>
          </p:nvSpPr>
          <p:spPr>
            <a:xfrm>
              <a:off x="5963441" y="8834120"/>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9" name="TextBox 38">
              <a:extLst>
                <a:ext uri="{FF2B5EF4-FFF2-40B4-BE49-F238E27FC236}">
                  <a16:creationId xmlns:a16="http://schemas.microsoft.com/office/drawing/2014/main" id="{E0ABF4E8-5068-477F-B6F8-47737401BCE9}"/>
                </a:ext>
              </a:extLst>
            </p:cNvPr>
            <p:cNvSpPr txBox="1"/>
            <p:nvPr/>
          </p:nvSpPr>
          <p:spPr>
            <a:xfrm>
              <a:off x="7357451" y="9062433"/>
              <a:ext cx="2063386"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ANALYTICS</a:t>
              </a:r>
            </a:p>
          </p:txBody>
        </p:sp>
      </p:grpSp>
      <p:pic>
        <p:nvPicPr>
          <p:cNvPr id="1026" name="Picture 2" descr="MailChimp Review – 2021 Pricing, Features, Shortcomings">
            <a:extLst>
              <a:ext uri="{FF2B5EF4-FFF2-40B4-BE49-F238E27FC236}">
                <a16:creationId xmlns:a16="http://schemas.microsoft.com/office/drawing/2014/main" id="{7235E617-A820-4156-A9C0-45591CD78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52" y="508303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dot (@Pardot) | Twitter">
            <a:extLst>
              <a:ext uri="{FF2B5EF4-FFF2-40B4-BE49-F238E27FC236}">
                <a16:creationId xmlns:a16="http://schemas.microsoft.com/office/drawing/2014/main" id="{54CCB1FA-FE2A-4542-A265-F09ABFF4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68" y="649395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865CE9D-42AC-487B-B333-DA26B091B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804" y="6085404"/>
            <a:ext cx="2763047" cy="12650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xToolbox Blog">
            <a:extLst>
              <a:ext uri="{FF2B5EF4-FFF2-40B4-BE49-F238E27FC236}">
                <a16:creationId xmlns:a16="http://schemas.microsoft.com/office/drawing/2014/main" id="{B405E89A-F90E-408A-8388-CD42ABA6C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161" y="7864037"/>
            <a:ext cx="30575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5009CFA-F3EE-47F0-86EC-44548D973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5323" y="6201033"/>
            <a:ext cx="265053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edia download centre">
            <a:extLst>
              <a:ext uri="{FF2B5EF4-FFF2-40B4-BE49-F238E27FC236}">
                <a16:creationId xmlns:a16="http://schemas.microsoft.com/office/drawing/2014/main" id="{25EF720C-D2DF-4970-8255-43EC6D4A0F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4374" y="7817988"/>
            <a:ext cx="2908059" cy="61004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icrosoft Excel-logo – Brand Well">
            <a:extLst>
              <a:ext uri="{FF2B5EF4-FFF2-40B4-BE49-F238E27FC236}">
                <a16:creationId xmlns:a16="http://schemas.microsoft.com/office/drawing/2014/main" id="{C8B9F57C-8EC2-4106-B9AE-F8588E918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2547" y="5543293"/>
            <a:ext cx="42862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w to set up and learn SQL on Mac - Macworld UK">
            <a:extLst>
              <a:ext uri="{FF2B5EF4-FFF2-40B4-BE49-F238E27FC236}">
                <a16:creationId xmlns:a16="http://schemas.microsoft.com/office/drawing/2014/main" id="{8AB41D28-E06C-450F-A8D0-2A6345D8DC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82003" y="86107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raphics &amp; Logos | WordPress.org">
            <a:extLst>
              <a:ext uri="{FF2B5EF4-FFF2-40B4-BE49-F238E27FC236}">
                <a16:creationId xmlns:a16="http://schemas.microsoft.com/office/drawing/2014/main" id="{BAB7DA62-2563-4DAA-B593-08D41F6A55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26410" y="8972210"/>
            <a:ext cx="3590184" cy="12206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Elbow 9">
            <a:extLst>
              <a:ext uri="{FF2B5EF4-FFF2-40B4-BE49-F238E27FC236}">
                <a16:creationId xmlns:a16="http://schemas.microsoft.com/office/drawing/2014/main" id="{1FE4220F-266E-4165-97EA-CF2AAF2DBD87}"/>
              </a:ext>
            </a:extLst>
          </p:cNvPr>
          <p:cNvCxnSpPr>
            <a:cxnSpLocks/>
            <a:endCxn id="1034" idx="1"/>
          </p:cNvCxnSpPr>
          <p:nvPr/>
        </p:nvCxnSpPr>
        <p:spPr>
          <a:xfrm>
            <a:off x="3026266" y="5910351"/>
            <a:ext cx="5540538" cy="807558"/>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nector: Elbow 11">
            <a:extLst>
              <a:ext uri="{FF2B5EF4-FFF2-40B4-BE49-F238E27FC236}">
                <a16:creationId xmlns:a16="http://schemas.microsoft.com/office/drawing/2014/main" id="{55C52348-FD89-4C9A-AF9F-6BF5A24D5FBF}"/>
              </a:ext>
            </a:extLst>
          </p:cNvPr>
          <p:cNvCxnSpPr>
            <a:cxnSpLocks/>
          </p:cNvCxnSpPr>
          <p:nvPr/>
        </p:nvCxnSpPr>
        <p:spPr>
          <a:xfrm flipV="1">
            <a:off x="10853838" y="7105908"/>
            <a:ext cx="3768371" cy="2428786"/>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Connector: Elbow 13">
            <a:extLst>
              <a:ext uri="{FF2B5EF4-FFF2-40B4-BE49-F238E27FC236}">
                <a16:creationId xmlns:a16="http://schemas.microsoft.com/office/drawing/2014/main" id="{E26AB2EC-5B3C-44F3-A1D4-7437430C23FA}"/>
              </a:ext>
            </a:extLst>
          </p:cNvPr>
          <p:cNvCxnSpPr>
            <a:cxnSpLocks/>
            <a:stCxn id="1042" idx="3"/>
            <a:endCxn id="1060" idx="1"/>
          </p:cNvCxnSpPr>
          <p:nvPr/>
        </p:nvCxnSpPr>
        <p:spPr>
          <a:xfrm>
            <a:off x="17455855" y="7105908"/>
            <a:ext cx="2270555" cy="2476633"/>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38" name="Picture 14" descr="Monkeylearn - Insight Platforms">
            <a:extLst>
              <a:ext uri="{FF2B5EF4-FFF2-40B4-BE49-F238E27FC236}">
                <a16:creationId xmlns:a16="http://schemas.microsoft.com/office/drawing/2014/main" id="{E974C6E1-17AE-4AD0-91F1-AFCC6D01E2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1818" y="8463132"/>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or: Elbow 25">
            <a:extLst>
              <a:ext uri="{FF2B5EF4-FFF2-40B4-BE49-F238E27FC236}">
                <a16:creationId xmlns:a16="http://schemas.microsoft.com/office/drawing/2014/main" id="{4C43E945-8EA0-4CA0-AE43-B63ED349A51B}"/>
              </a:ext>
            </a:extLst>
          </p:cNvPr>
          <p:cNvCxnSpPr>
            <a:cxnSpLocks/>
            <a:stCxn id="1036" idx="1"/>
          </p:cNvCxnSpPr>
          <p:nvPr/>
        </p:nvCxnSpPr>
        <p:spPr>
          <a:xfrm rot="10800000" flipH="1" flipV="1">
            <a:off x="6654161" y="8245037"/>
            <a:ext cx="2748256" cy="1337504"/>
          </a:xfrm>
          <a:prstGeom prst="bentConnector3">
            <a:avLst>
              <a:gd name="adj1" fmla="val -8318"/>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AD8740E0-6D4F-4B4B-AC9A-CD67480CF947}"/>
              </a:ext>
            </a:extLst>
          </p:cNvPr>
          <p:cNvCxnSpPr/>
          <p:nvPr/>
        </p:nvCxnSpPr>
        <p:spPr>
          <a:xfrm>
            <a:off x="10683380" y="7105908"/>
            <a:ext cx="0" cy="1139129"/>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2" name="Straight Arrow Connector 61">
            <a:extLst>
              <a:ext uri="{FF2B5EF4-FFF2-40B4-BE49-F238E27FC236}">
                <a16:creationId xmlns:a16="http://schemas.microsoft.com/office/drawing/2014/main" id="{88882A56-39CF-4316-9007-52267658A2DF}"/>
              </a:ext>
            </a:extLst>
          </p:cNvPr>
          <p:cNvCxnSpPr>
            <a:cxnSpLocks/>
            <a:endCxn id="1036" idx="3"/>
          </p:cNvCxnSpPr>
          <p:nvPr/>
        </p:nvCxnSpPr>
        <p:spPr>
          <a:xfrm flipH="1">
            <a:off x="9711686" y="8245037"/>
            <a:ext cx="97169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 name="Picture 6" descr="Litmus Releases &quot;2021 State Of Email&quot; Report, Unveiling Key Best Practices,  Insights into Email Marketing">
            <a:extLst>
              <a:ext uri="{FF2B5EF4-FFF2-40B4-BE49-F238E27FC236}">
                <a16:creationId xmlns:a16="http://schemas.microsoft.com/office/drawing/2014/main" id="{56B86016-5CBC-1C22-1E66-A4FAE2FDB23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7172" y="5304425"/>
            <a:ext cx="1933088" cy="103072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ackstop Solutions - YouTube">
            <a:extLst>
              <a:ext uri="{FF2B5EF4-FFF2-40B4-BE49-F238E27FC236}">
                <a16:creationId xmlns:a16="http://schemas.microsoft.com/office/drawing/2014/main" id="{507288DE-4F96-4374-FB2C-97CDA263C8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269" y="739156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ynamo Software Company Overview ...">
            <a:extLst>
              <a:ext uri="{FF2B5EF4-FFF2-40B4-BE49-F238E27FC236}">
                <a16:creationId xmlns:a16="http://schemas.microsoft.com/office/drawing/2014/main" id="{2C031DAF-97EE-6781-FDB9-8F61541653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650" y="870125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atuit Technologies Company Profile ...">
            <a:extLst>
              <a:ext uri="{FF2B5EF4-FFF2-40B4-BE49-F238E27FC236}">
                <a16:creationId xmlns:a16="http://schemas.microsoft.com/office/drawing/2014/main" id="{8F1C9B7F-5873-FC16-3494-BAA4D6B64C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394" y="9116653"/>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6" name="Shape 2326"/>
          <p:cNvSpPr/>
          <p:nvPr/>
        </p:nvSpPr>
        <p:spPr>
          <a:xfrm>
            <a:off x="723552" y="636927"/>
            <a:ext cx="6722994"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Lots Of Moving Parts</a:t>
            </a:r>
          </a:p>
        </p:txBody>
      </p:sp>
      <p:sp>
        <p:nvSpPr>
          <p:cNvPr id="2327" name="Shape 2327"/>
          <p:cNvSpPr/>
          <p:nvPr/>
        </p:nvSpPr>
        <p:spPr>
          <a:xfrm>
            <a:off x="723552" y="1605867"/>
            <a:ext cx="5028621"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Do We Need To Get Right?</a:t>
            </a:r>
            <a:endParaRPr dirty="0"/>
          </a:p>
        </p:txBody>
      </p:sp>
      <p:grpSp>
        <p:nvGrpSpPr>
          <p:cNvPr id="2" name="Group 1">
            <a:extLst>
              <a:ext uri="{FF2B5EF4-FFF2-40B4-BE49-F238E27FC236}">
                <a16:creationId xmlns:a16="http://schemas.microsoft.com/office/drawing/2014/main" id="{5CD1D791-135F-412E-A14C-A296B28D5E29}"/>
              </a:ext>
            </a:extLst>
          </p:cNvPr>
          <p:cNvGrpSpPr/>
          <p:nvPr/>
        </p:nvGrpSpPr>
        <p:grpSpPr>
          <a:xfrm>
            <a:off x="1047751" y="3696732"/>
            <a:ext cx="4439442" cy="1394212"/>
            <a:chOff x="1524001" y="2839481"/>
            <a:chExt cx="6124575" cy="2199765"/>
          </a:xfrm>
        </p:grpSpPr>
        <p:sp>
          <p:nvSpPr>
            <p:cNvPr id="28" name="Rounded Rectangle 3">
              <a:extLst>
                <a:ext uri="{FF2B5EF4-FFF2-40B4-BE49-F238E27FC236}">
                  <a16:creationId xmlns:a16="http://schemas.microsoft.com/office/drawing/2014/main" id="{E83E254B-5012-4CC6-B85E-3C75201BCED5}"/>
                </a:ext>
              </a:extLst>
            </p:cNvPr>
            <p:cNvSpPr/>
            <p:nvPr/>
          </p:nvSpPr>
          <p:spPr>
            <a:xfrm>
              <a:off x="1524001" y="2839481"/>
              <a:ext cx="6124575" cy="2199765"/>
            </a:xfrm>
            <a:prstGeom prst="roundRect">
              <a:avLst>
                <a:gd name="adj" fmla="val 165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9" name="Rounded Rectangle 9">
              <a:extLst>
                <a:ext uri="{FF2B5EF4-FFF2-40B4-BE49-F238E27FC236}">
                  <a16:creationId xmlns:a16="http://schemas.microsoft.com/office/drawing/2014/main" id="{79BC7C8A-908F-4715-AC27-243217D208B9}"/>
                </a:ext>
              </a:extLst>
            </p:cNvPr>
            <p:cNvSpPr/>
            <p:nvPr/>
          </p:nvSpPr>
          <p:spPr>
            <a:xfrm>
              <a:off x="2160587"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0" name="TextBox 29">
              <a:extLst>
                <a:ext uri="{FF2B5EF4-FFF2-40B4-BE49-F238E27FC236}">
                  <a16:creationId xmlns:a16="http://schemas.microsoft.com/office/drawing/2014/main" id="{2BC222FD-6FEC-4E57-B789-339962FDAD99}"/>
                </a:ext>
              </a:extLst>
            </p:cNvPr>
            <p:cNvSpPr txBox="1"/>
            <p:nvPr/>
          </p:nvSpPr>
          <p:spPr>
            <a:xfrm>
              <a:off x="3680431" y="3621514"/>
              <a:ext cx="1811714"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DELIVERY</a:t>
              </a:r>
            </a:p>
          </p:txBody>
        </p:sp>
      </p:grpSp>
      <p:grpSp>
        <p:nvGrpSpPr>
          <p:cNvPr id="5" name="Group 4">
            <a:extLst>
              <a:ext uri="{FF2B5EF4-FFF2-40B4-BE49-F238E27FC236}">
                <a16:creationId xmlns:a16="http://schemas.microsoft.com/office/drawing/2014/main" id="{3D7F8558-B989-4B24-AC7C-48812BEBB6B0}"/>
              </a:ext>
            </a:extLst>
          </p:cNvPr>
          <p:cNvGrpSpPr/>
          <p:nvPr/>
        </p:nvGrpSpPr>
        <p:grpSpPr>
          <a:xfrm>
            <a:off x="6890410" y="3696733"/>
            <a:ext cx="4439442" cy="1394211"/>
            <a:chOff x="9129712" y="2839481"/>
            <a:chExt cx="6124575" cy="2173503"/>
          </a:xfrm>
        </p:grpSpPr>
        <p:sp>
          <p:nvSpPr>
            <p:cNvPr id="31" name="Rounded Rectangle 24">
              <a:extLst>
                <a:ext uri="{FF2B5EF4-FFF2-40B4-BE49-F238E27FC236}">
                  <a16:creationId xmlns:a16="http://schemas.microsoft.com/office/drawing/2014/main" id="{04D4FB81-83E6-4C7F-A6A0-AAD81905F233}"/>
                </a:ext>
              </a:extLst>
            </p:cNvPr>
            <p:cNvSpPr/>
            <p:nvPr/>
          </p:nvSpPr>
          <p:spPr>
            <a:xfrm>
              <a:off x="9129712" y="2839481"/>
              <a:ext cx="6124575" cy="2173503"/>
            </a:xfrm>
            <a:prstGeom prst="roundRect">
              <a:avLst>
                <a:gd name="adj" fmla="val 16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2" name="Rounded Rectangle 25">
              <a:extLst>
                <a:ext uri="{FF2B5EF4-FFF2-40B4-BE49-F238E27FC236}">
                  <a16:creationId xmlns:a16="http://schemas.microsoft.com/office/drawing/2014/main" id="{280DB3B0-A8E2-4165-AF07-3DB2AEDE4B81}"/>
                </a:ext>
              </a:extLst>
            </p:cNvPr>
            <p:cNvSpPr/>
            <p:nvPr/>
          </p:nvSpPr>
          <p:spPr>
            <a:xfrm>
              <a:off x="9766298"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3" name="TextBox 32">
              <a:extLst>
                <a:ext uri="{FF2B5EF4-FFF2-40B4-BE49-F238E27FC236}">
                  <a16:creationId xmlns:a16="http://schemas.microsoft.com/office/drawing/2014/main" id="{381AF08D-9EDE-4D55-88B4-CD8907F052BF}"/>
                </a:ext>
              </a:extLst>
            </p:cNvPr>
            <p:cNvSpPr txBox="1"/>
            <p:nvPr/>
          </p:nvSpPr>
          <p:spPr>
            <a:xfrm>
              <a:off x="11442436" y="3621514"/>
              <a:ext cx="1499129"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CHECKS</a:t>
              </a:r>
            </a:p>
          </p:txBody>
        </p:sp>
      </p:grpSp>
      <p:grpSp>
        <p:nvGrpSpPr>
          <p:cNvPr id="6" name="Group 5">
            <a:extLst>
              <a:ext uri="{FF2B5EF4-FFF2-40B4-BE49-F238E27FC236}">
                <a16:creationId xmlns:a16="http://schemas.microsoft.com/office/drawing/2014/main" id="{C1A183C3-8123-4183-A439-478CA131EDBF}"/>
              </a:ext>
            </a:extLst>
          </p:cNvPr>
          <p:cNvGrpSpPr/>
          <p:nvPr/>
        </p:nvGrpSpPr>
        <p:grpSpPr>
          <a:xfrm>
            <a:off x="18507459" y="3696732"/>
            <a:ext cx="4439443" cy="1394211"/>
            <a:chOff x="16735428" y="2839481"/>
            <a:chExt cx="6124575" cy="2151510"/>
          </a:xfrm>
        </p:grpSpPr>
        <p:sp>
          <p:nvSpPr>
            <p:cNvPr id="34" name="Rounded Rectangle 28">
              <a:extLst>
                <a:ext uri="{FF2B5EF4-FFF2-40B4-BE49-F238E27FC236}">
                  <a16:creationId xmlns:a16="http://schemas.microsoft.com/office/drawing/2014/main" id="{B41CCBE1-52D0-465E-A2E9-DC60FB9D1FE5}"/>
                </a:ext>
              </a:extLst>
            </p:cNvPr>
            <p:cNvSpPr/>
            <p:nvPr/>
          </p:nvSpPr>
          <p:spPr>
            <a:xfrm>
              <a:off x="16735428" y="2839481"/>
              <a:ext cx="6124575" cy="2151510"/>
            </a:xfrm>
            <a:prstGeom prst="roundRect">
              <a:avLst>
                <a:gd name="adj" fmla="val 16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5" name="Rounded Rectangle 29">
              <a:extLst>
                <a:ext uri="{FF2B5EF4-FFF2-40B4-BE49-F238E27FC236}">
                  <a16:creationId xmlns:a16="http://schemas.microsoft.com/office/drawing/2014/main" id="{A05D7E40-33C9-4539-BE8C-7FCD8A35A1A2}"/>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6" name="TextBox 35">
              <a:extLst>
                <a:ext uri="{FF2B5EF4-FFF2-40B4-BE49-F238E27FC236}">
                  <a16:creationId xmlns:a16="http://schemas.microsoft.com/office/drawing/2014/main" id="{CCA03691-7A74-4BC1-A755-DFF8C3DD7614}"/>
                </a:ext>
              </a:extLst>
            </p:cNvPr>
            <p:cNvSpPr txBox="1"/>
            <p:nvPr/>
          </p:nvSpPr>
          <p:spPr>
            <a:xfrm>
              <a:off x="18883044" y="3621514"/>
              <a:ext cx="1829348"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CONTENT</a:t>
              </a:r>
            </a:p>
          </p:txBody>
        </p:sp>
      </p:grpSp>
      <p:grpSp>
        <p:nvGrpSpPr>
          <p:cNvPr id="3" name="Group 2">
            <a:extLst>
              <a:ext uri="{FF2B5EF4-FFF2-40B4-BE49-F238E27FC236}">
                <a16:creationId xmlns:a16="http://schemas.microsoft.com/office/drawing/2014/main" id="{BC860F26-AB7D-4FD1-8BCC-A9689055EC45}"/>
              </a:ext>
            </a:extLst>
          </p:cNvPr>
          <p:cNvGrpSpPr/>
          <p:nvPr/>
        </p:nvGrpSpPr>
        <p:grpSpPr>
          <a:xfrm>
            <a:off x="12782547" y="3688822"/>
            <a:ext cx="4439442" cy="1394211"/>
            <a:chOff x="5326855" y="8280400"/>
            <a:chExt cx="6124575" cy="2094893"/>
          </a:xfrm>
        </p:grpSpPr>
        <p:sp>
          <p:nvSpPr>
            <p:cNvPr id="37" name="Rounded Rectangle 38">
              <a:extLst>
                <a:ext uri="{FF2B5EF4-FFF2-40B4-BE49-F238E27FC236}">
                  <a16:creationId xmlns:a16="http://schemas.microsoft.com/office/drawing/2014/main" id="{80765FD2-01DF-4702-B5D6-4D49ED9DE7D3}"/>
                </a:ext>
              </a:extLst>
            </p:cNvPr>
            <p:cNvSpPr/>
            <p:nvPr/>
          </p:nvSpPr>
          <p:spPr>
            <a:xfrm>
              <a:off x="5326855" y="8280400"/>
              <a:ext cx="6124575" cy="2094893"/>
            </a:xfrm>
            <a:prstGeom prst="roundRect">
              <a:avLst>
                <a:gd name="adj" fmla="val 165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8" name="Rounded Rectangle 39">
              <a:extLst>
                <a:ext uri="{FF2B5EF4-FFF2-40B4-BE49-F238E27FC236}">
                  <a16:creationId xmlns:a16="http://schemas.microsoft.com/office/drawing/2014/main" id="{CB6AC676-B0CD-46B0-800F-A679EE8BFDD2}"/>
                </a:ext>
              </a:extLst>
            </p:cNvPr>
            <p:cNvSpPr/>
            <p:nvPr/>
          </p:nvSpPr>
          <p:spPr>
            <a:xfrm>
              <a:off x="5963441" y="8834120"/>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9" name="TextBox 38">
              <a:extLst>
                <a:ext uri="{FF2B5EF4-FFF2-40B4-BE49-F238E27FC236}">
                  <a16:creationId xmlns:a16="http://schemas.microsoft.com/office/drawing/2014/main" id="{E0ABF4E8-5068-477F-B6F8-47737401BCE9}"/>
                </a:ext>
              </a:extLst>
            </p:cNvPr>
            <p:cNvSpPr txBox="1"/>
            <p:nvPr/>
          </p:nvSpPr>
          <p:spPr>
            <a:xfrm>
              <a:off x="7357451" y="9062433"/>
              <a:ext cx="2063386"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ANALYTICS</a:t>
              </a:r>
            </a:p>
          </p:txBody>
        </p:sp>
      </p:grpSp>
      <p:pic>
        <p:nvPicPr>
          <p:cNvPr id="1026" name="Picture 2" descr="MailChimp Review – 2021 Pricing, Features, Shortcomings">
            <a:extLst>
              <a:ext uri="{FF2B5EF4-FFF2-40B4-BE49-F238E27FC236}">
                <a16:creationId xmlns:a16="http://schemas.microsoft.com/office/drawing/2014/main" id="{7235E617-A820-4156-A9C0-45591CD78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52" y="508303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dot (@Pardot) | Twitter">
            <a:extLst>
              <a:ext uri="{FF2B5EF4-FFF2-40B4-BE49-F238E27FC236}">
                <a16:creationId xmlns:a16="http://schemas.microsoft.com/office/drawing/2014/main" id="{54CCB1FA-FE2A-4542-A265-F09ABFF4C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068" y="649395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865CE9D-42AC-487B-B333-DA26B091B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804" y="6085404"/>
            <a:ext cx="2763047" cy="12650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xToolbox Blog">
            <a:extLst>
              <a:ext uri="{FF2B5EF4-FFF2-40B4-BE49-F238E27FC236}">
                <a16:creationId xmlns:a16="http://schemas.microsoft.com/office/drawing/2014/main" id="{B405E89A-F90E-408A-8388-CD42ABA6C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161" y="7864037"/>
            <a:ext cx="30575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5009CFA-F3EE-47F0-86EC-44548D973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05323" y="6201033"/>
            <a:ext cx="2650532"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edia download centre">
            <a:extLst>
              <a:ext uri="{FF2B5EF4-FFF2-40B4-BE49-F238E27FC236}">
                <a16:creationId xmlns:a16="http://schemas.microsoft.com/office/drawing/2014/main" id="{25EF720C-D2DF-4970-8255-43EC6D4A0F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4374" y="7817988"/>
            <a:ext cx="2908059" cy="61004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icrosoft Excel-logo – Brand Well">
            <a:extLst>
              <a:ext uri="{FF2B5EF4-FFF2-40B4-BE49-F238E27FC236}">
                <a16:creationId xmlns:a16="http://schemas.microsoft.com/office/drawing/2014/main" id="{C8B9F57C-8EC2-4106-B9AE-F8588E918A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82547" y="5543293"/>
            <a:ext cx="42862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w to set up and learn SQL on Mac - Macworld UK">
            <a:extLst>
              <a:ext uri="{FF2B5EF4-FFF2-40B4-BE49-F238E27FC236}">
                <a16:creationId xmlns:a16="http://schemas.microsoft.com/office/drawing/2014/main" id="{8AB41D28-E06C-450F-A8D0-2A6345D8DC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82003" y="861077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Graphics &amp; Logos | WordPress.org">
            <a:extLst>
              <a:ext uri="{FF2B5EF4-FFF2-40B4-BE49-F238E27FC236}">
                <a16:creationId xmlns:a16="http://schemas.microsoft.com/office/drawing/2014/main" id="{BAB7DA62-2563-4DAA-B593-08D41F6A55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26410" y="8972210"/>
            <a:ext cx="3590184" cy="122066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or: Elbow 9">
            <a:extLst>
              <a:ext uri="{FF2B5EF4-FFF2-40B4-BE49-F238E27FC236}">
                <a16:creationId xmlns:a16="http://schemas.microsoft.com/office/drawing/2014/main" id="{1FE4220F-266E-4165-97EA-CF2AAF2DBD87}"/>
              </a:ext>
            </a:extLst>
          </p:cNvPr>
          <p:cNvCxnSpPr>
            <a:cxnSpLocks/>
            <a:endCxn id="1034" idx="1"/>
          </p:cNvCxnSpPr>
          <p:nvPr/>
        </p:nvCxnSpPr>
        <p:spPr>
          <a:xfrm>
            <a:off x="3026266" y="5910351"/>
            <a:ext cx="5540538" cy="807558"/>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Connector: Elbow 11">
            <a:extLst>
              <a:ext uri="{FF2B5EF4-FFF2-40B4-BE49-F238E27FC236}">
                <a16:creationId xmlns:a16="http://schemas.microsoft.com/office/drawing/2014/main" id="{55C52348-FD89-4C9A-AF9F-6BF5A24D5FBF}"/>
              </a:ext>
            </a:extLst>
          </p:cNvPr>
          <p:cNvCxnSpPr>
            <a:cxnSpLocks/>
          </p:cNvCxnSpPr>
          <p:nvPr/>
        </p:nvCxnSpPr>
        <p:spPr>
          <a:xfrm flipV="1">
            <a:off x="10853838" y="7105908"/>
            <a:ext cx="3768371" cy="2428786"/>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Connector: Elbow 13">
            <a:extLst>
              <a:ext uri="{FF2B5EF4-FFF2-40B4-BE49-F238E27FC236}">
                <a16:creationId xmlns:a16="http://schemas.microsoft.com/office/drawing/2014/main" id="{E26AB2EC-5B3C-44F3-A1D4-7437430C23FA}"/>
              </a:ext>
            </a:extLst>
          </p:cNvPr>
          <p:cNvCxnSpPr>
            <a:cxnSpLocks/>
            <a:stCxn id="1042" idx="3"/>
            <a:endCxn id="1060" idx="1"/>
          </p:cNvCxnSpPr>
          <p:nvPr/>
        </p:nvCxnSpPr>
        <p:spPr>
          <a:xfrm>
            <a:off x="17455855" y="7105908"/>
            <a:ext cx="2270555" cy="2476633"/>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pic>
        <p:nvPicPr>
          <p:cNvPr id="1038" name="Picture 14" descr="Monkeylearn - Insight Platforms">
            <a:extLst>
              <a:ext uri="{FF2B5EF4-FFF2-40B4-BE49-F238E27FC236}">
                <a16:creationId xmlns:a16="http://schemas.microsoft.com/office/drawing/2014/main" id="{E974C6E1-17AE-4AD0-91F1-AFCC6D01E2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11818" y="8463132"/>
            <a:ext cx="2143125" cy="214312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or: Elbow 25">
            <a:extLst>
              <a:ext uri="{FF2B5EF4-FFF2-40B4-BE49-F238E27FC236}">
                <a16:creationId xmlns:a16="http://schemas.microsoft.com/office/drawing/2014/main" id="{4C43E945-8EA0-4CA0-AE43-B63ED349A51B}"/>
              </a:ext>
            </a:extLst>
          </p:cNvPr>
          <p:cNvCxnSpPr>
            <a:cxnSpLocks/>
            <a:stCxn id="1036" idx="1"/>
          </p:cNvCxnSpPr>
          <p:nvPr/>
        </p:nvCxnSpPr>
        <p:spPr>
          <a:xfrm rot="10800000" flipH="1" flipV="1">
            <a:off x="6654161" y="8245037"/>
            <a:ext cx="2748256" cy="1337504"/>
          </a:xfrm>
          <a:prstGeom prst="bentConnector3">
            <a:avLst>
              <a:gd name="adj1" fmla="val -8318"/>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0" name="Straight Connector 59">
            <a:extLst>
              <a:ext uri="{FF2B5EF4-FFF2-40B4-BE49-F238E27FC236}">
                <a16:creationId xmlns:a16="http://schemas.microsoft.com/office/drawing/2014/main" id="{AD8740E0-6D4F-4B4B-AC9A-CD67480CF947}"/>
              </a:ext>
            </a:extLst>
          </p:cNvPr>
          <p:cNvCxnSpPr/>
          <p:nvPr/>
        </p:nvCxnSpPr>
        <p:spPr>
          <a:xfrm>
            <a:off x="10683380" y="7105908"/>
            <a:ext cx="0" cy="1139129"/>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62" name="Straight Arrow Connector 61">
            <a:extLst>
              <a:ext uri="{FF2B5EF4-FFF2-40B4-BE49-F238E27FC236}">
                <a16:creationId xmlns:a16="http://schemas.microsoft.com/office/drawing/2014/main" id="{88882A56-39CF-4316-9007-52267658A2DF}"/>
              </a:ext>
            </a:extLst>
          </p:cNvPr>
          <p:cNvCxnSpPr>
            <a:cxnSpLocks/>
            <a:endCxn id="1036" idx="3"/>
          </p:cNvCxnSpPr>
          <p:nvPr/>
        </p:nvCxnSpPr>
        <p:spPr>
          <a:xfrm flipH="1">
            <a:off x="9711686" y="8245037"/>
            <a:ext cx="97169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 name="Picture 6" descr="Litmus Releases &quot;2021 State Of Email&quot; Report, Unveiling Key Best Practices,  Insights into Email Marketing">
            <a:extLst>
              <a:ext uri="{FF2B5EF4-FFF2-40B4-BE49-F238E27FC236}">
                <a16:creationId xmlns:a16="http://schemas.microsoft.com/office/drawing/2014/main" id="{56B86016-5CBC-1C22-1E66-A4FAE2FDB23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7172" y="5304425"/>
            <a:ext cx="1933088" cy="103072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ackstop Solutions - YouTube">
            <a:extLst>
              <a:ext uri="{FF2B5EF4-FFF2-40B4-BE49-F238E27FC236}">
                <a16:creationId xmlns:a16="http://schemas.microsoft.com/office/drawing/2014/main" id="{507288DE-4F96-4374-FB2C-97CDA263C8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269" y="739156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ynamo Software Company Overview ...">
            <a:extLst>
              <a:ext uri="{FF2B5EF4-FFF2-40B4-BE49-F238E27FC236}">
                <a16:creationId xmlns:a16="http://schemas.microsoft.com/office/drawing/2014/main" id="{2C031DAF-97EE-6781-FDB9-8F61541653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650" y="870125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atuit Technologies Company Profile ...">
            <a:extLst>
              <a:ext uri="{FF2B5EF4-FFF2-40B4-BE49-F238E27FC236}">
                <a16:creationId xmlns:a16="http://schemas.microsoft.com/office/drawing/2014/main" id="{8F1C9B7F-5873-FC16-3494-BAA4D6B64C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3394" y="9116653"/>
            <a:ext cx="1905000" cy="1905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49B71FE3-4F10-C6C4-4621-0C30B5A53D3F}"/>
              </a:ext>
            </a:extLst>
          </p:cNvPr>
          <p:cNvGraphicFramePr/>
          <p:nvPr>
            <p:extLst>
              <p:ext uri="{D42A27DB-BD31-4B8C-83A1-F6EECF244321}">
                <p14:modId xmlns:p14="http://schemas.microsoft.com/office/powerpoint/2010/main" val="1258504045"/>
              </p:ext>
            </p:extLst>
          </p:nvPr>
        </p:nvGraphicFramePr>
        <p:xfrm>
          <a:off x="385011" y="4852425"/>
          <a:ext cx="22794978" cy="7131228"/>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23802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righ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6">
            <a:extLst>
              <a:ext uri="{FF2B5EF4-FFF2-40B4-BE49-F238E27FC236}">
                <a16:creationId xmlns:a16="http://schemas.microsoft.com/office/drawing/2014/main" id="{702F9B2D-2B2D-4FD4-8BC1-4A7256437E54}"/>
              </a:ext>
            </a:extLst>
          </p:cNvPr>
          <p:cNvSpPr>
            <a:spLocks noGrp="1"/>
          </p:cNvSpPr>
          <p:nvPr>
            <p:ph type="sldNum" sz="quarter" idx="2"/>
          </p:nvPr>
        </p:nvSpPr>
        <p:spPr>
          <a:xfrm>
            <a:off x="23188953" y="11536701"/>
            <a:ext cx="276353" cy="44450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3" name="Shape 107">
            <a:extLst>
              <a:ext uri="{FF2B5EF4-FFF2-40B4-BE49-F238E27FC236}">
                <a16:creationId xmlns:a16="http://schemas.microsoft.com/office/drawing/2014/main" id="{CFADE36C-3A65-49A8-97DE-B511F8207715}"/>
              </a:ext>
            </a:extLst>
          </p:cNvPr>
          <p:cNvSpPr/>
          <p:nvPr/>
        </p:nvSpPr>
        <p:spPr>
          <a:xfrm>
            <a:off x="723552" y="636927"/>
            <a:ext cx="4211089"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ProFundCom</a:t>
            </a:r>
            <a:endParaRPr dirty="0"/>
          </a:p>
        </p:txBody>
      </p:sp>
      <p:sp>
        <p:nvSpPr>
          <p:cNvPr id="4" name="Shape 108">
            <a:extLst>
              <a:ext uri="{FF2B5EF4-FFF2-40B4-BE49-F238E27FC236}">
                <a16:creationId xmlns:a16="http://schemas.microsoft.com/office/drawing/2014/main" id="{AA50EB8E-987D-4063-AE30-109C5A253750}"/>
              </a:ext>
            </a:extLst>
          </p:cNvPr>
          <p:cNvSpPr/>
          <p:nvPr/>
        </p:nvSpPr>
        <p:spPr>
          <a:xfrm>
            <a:off x="723552" y="1605867"/>
            <a:ext cx="6484147"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Using Marketing Automation to Raise AuM </a:t>
            </a:r>
            <a:endParaRPr dirty="0"/>
          </a:p>
        </p:txBody>
      </p:sp>
      <p:grpSp>
        <p:nvGrpSpPr>
          <p:cNvPr id="5" name="Group 114">
            <a:extLst>
              <a:ext uri="{FF2B5EF4-FFF2-40B4-BE49-F238E27FC236}">
                <a16:creationId xmlns:a16="http://schemas.microsoft.com/office/drawing/2014/main" id="{16EB7DA9-5AB6-4C40-8B40-A62C3E51C5AE}"/>
              </a:ext>
            </a:extLst>
          </p:cNvPr>
          <p:cNvGrpSpPr/>
          <p:nvPr/>
        </p:nvGrpSpPr>
        <p:grpSpPr>
          <a:xfrm>
            <a:off x="394937" y="2849577"/>
            <a:ext cx="8574515" cy="8709057"/>
            <a:chOff x="8570639" y="190503"/>
            <a:chExt cx="8574515" cy="6114284"/>
          </a:xfrm>
        </p:grpSpPr>
        <p:sp>
          <p:nvSpPr>
            <p:cNvPr id="6" name="Shape 110">
              <a:extLst>
                <a:ext uri="{FF2B5EF4-FFF2-40B4-BE49-F238E27FC236}">
                  <a16:creationId xmlns:a16="http://schemas.microsoft.com/office/drawing/2014/main" id="{A11F9C28-3D93-4CAE-8123-DB61D9BCE822}"/>
                </a:ext>
              </a:extLst>
            </p:cNvPr>
            <p:cNvSpPr/>
            <p:nvPr/>
          </p:nvSpPr>
          <p:spPr>
            <a:xfrm>
              <a:off x="8570639" y="190503"/>
              <a:ext cx="8574515" cy="6114284"/>
            </a:xfrm>
            <a:prstGeom prst="rect">
              <a:avLst/>
            </a:prstGeom>
            <a:solidFill>
              <a:srgbClr val="F27021"/>
            </a:solidFill>
            <a:ln w="12700" cap="flat">
              <a:noFill/>
              <a:miter lim="400000"/>
            </a:ln>
            <a:effectLst/>
          </p:spPr>
          <p:txBody>
            <a:bodyPr wrap="square" lIns="50800" tIns="50800" rIns="50800" bIns="50800" numCol="1" anchor="ctr">
              <a:noAutofit/>
            </a:bodyPr>
            <a:lstStyle/>
            <a:p>
              <a:pPr>
                <a:defRPr sz="3200" b="1">
                  <a:solidFill>
                    <a:srgbClr val="FFFFFF"/>
                  </a:solidFill>
                  <a:latin typeface="Helvetica"/>
                  <a:ea typeface="Helvetica"/>
                  <a:cs typeface="Helvetica"/>
                  <a:sym typeface="Helvetica"/>
                </a:defRPr>
              </a:pPr>
              <a:endParaRPr dirty="0"/>
            </a:p>
          </p:txBody>
        </p:sp>
        <p:sp>
          <p:nvSpPr>
            <p:cNvPr id="7" name="Shape 112">
              <a:extLst>
                <a:ext uri="{FF2B5EF4-FFF2-40B4-BE49-F238E27FC236}">
                  <a16:creationId xmlns:a16="http://schemas.microsoft.com/office/drawing/2014/main" id="{BB40A7D7-95A3-4D41-9E3D-6239E5E4B02C}"/>
                </a:ext>
              </a:extLst>
            </p:cNvPr>
            <p:cNvSpPr/>
            <p:nvPr/>
          </p:nvSpPr>
          <p:spPr>
            <a:xfrm>
              <a:off x="9080970" y="1761170"/>
              <a:ext cx="7460191" cy="222762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300">
                  <a:solidFill>
                    <a:srgbClr val="F6F6FA"/>
                  </a:solidFill>
                  <a:latin typeface="Lato Light"/>
                  <a:ea typeface="Lato Light"/>
                  <a:cs typeface="Lato Light"/>
                  <a:sym typeface="Lato Light"/>
                </a:defRPr>
              </a:lvl1pPr>
            </a:lstStyle>
            <a:p>
              <a:endParaRPr lang="en-GB" dirty="0">
                <a:latin typeface="Lato" panose="020F0502020204030203" pitchFamily="34" charset="0"/>
                <a:ea typeface="Lato" panose="020F0502020204030203" pitchFamily="34" charset="0"/>
                <a:cs typeface="Lato" panose="020F0502020204030203" pitchFamily="34" charset="0"/>
              </a:endParaRPr>
            </a:p>
            <a:p>
              <a:pPr>
                <a:lnSpc>
                  <a:spcPct val="150000"/>
                </a:lnSpc>
              </a:pPr>
              <a:r>
                <a:rPr lang="en-GB" sz="2800" dirty="0">
                  <a:latin typeface="Lato" panose="020F0502020204030203" pitchFamily="34" charset="0"/>
                  <a:ea typeface="Lato" panose="020F0502020204030203" pitchFamily="34" charset="0"/>
                  <a:cs typeface="Lato" panose="020F0502020204030203" pitchFamily="34" charset="0"/>
                </a:rPr>
                <a:t>For the last 20 years we have helped fund managers</a:t>
              </a:r>
              <a:r>
                <a:rPr lang="en-GB" sz="2800" b="1" dirty="0">
                  <a:latin typeface="Lato" panose="020F0502020204030203" pitchFamily="34" charset="0"/>
                  <a:ea typeface="Lato" panose="020F0502020204030203" pitchFamily="34" charset="0"/>
                  <a:cs typeface="Lato" panose="020F0502020204030203" pitchFamily="34" charset="0"/>
                </a:rPr>
                <a:t> </a:t>
              </a:r>
              <a:r>
                <a:rPr lang="en-GB" sz="4800" b="1" dirty="0">
                  <a:latin typeface="Lato" panose="020F0502020204030203" pitchFamily="34" charset="0"/>
                  <a:ea typeface="Lato" panose="020F0502020204030203" pitchFamily="34" charset="0"/>
                  <a:cs typeface="Lato" panose="020F0502020204030203" pitchFamily="34" charset="0"/>
                </a:rPr>
                <a:t>raise assets </a:t>
              </a:r>
              <a:r>
                <a:rPr lang="en-GB" sz="2800" dirty="0">
                  <a:latin typeface="Lato" panose="020F0502020204030203" pitchFamily="34" charset="0"/>
                  <a:ea typeface="Lato" panose="020F0502020204030203" pitchFamily="34" charset="0"/>
                  <a:cs typeface="Lato" panose="020F0502020204030203" pitchFamily="34" charset="0"/>
                </a:rPr>
                <a:t>using </a:t>
              </a:r>
              <a:r>
                <a:rPr lang="en-GB" sz="4800" b="1" dirty="0">
                  <a:latin typeface="Lato" panose="020F0502020204030203" pitchFamily="34" charset="0"/>
                  <a:ea typeface="Lato" panose="020F0502020204030203" pitchFamily="34" charset="0"/>
                  <a:cs typeface="Lato" panose="020F0502020204030203" pitchFamily="34" charset="0"/>
                </a:rPr>
                <a:t>marketing automation</a:t>
              </a:r>
              <a:endParaRPr sz="2800" b="1" dirty="0">
                <a:latin typeface="Lato" panose="020F0502020204030203" pitchFamily="34" charset="0"/>
                <a:ea typeface="Lato" panose="020F0502020204030203" pitchFamily="34" charset="0"/>
                <a:cs typeface="Lato" panose="020F0502020204030203" pitchFamily="34" charset="0"/>
              </a:endParaRPr>
            </a:p>
          </p:txBody>
        </p:sp>
        <p:sp>
          <p:nvSpPr>
            <p:cNvPr id="8" name="Shape 113">
              <a:extLst>
                <a:ext uri="{FF2B5EF4-FFF2-40B4-BE49-F238E27FC236}">
                  <a16:creationId xmlns:a16="http://schemas.microsoft.com/office/drawing/2014/main" id="{2CAA3F2E-B737-4004-B158-E295287D003D}"/>
                </a:ext>
              </a:extLst>
            </p:cNvPr>
            <p:cNvSpPr/>
            <p:nvPr/>
          </p:nvSpPr>
          <p:spPr>
            <a:xfrm>
              <a:off x="10921544" y="424694"/>
              <a:ext cx="102657" cy="5642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3000" b="1">
                  <a:solidFill>
                    <a:srgbClr val="F6F6FA"/>
                  </a:solidFill>
                  <a:latin typeface="Lato"/>
                  <a:ea typeface="Lato"/>
                  <a:cs typeface="Lato"/>
                  <a:sym typeface="Lato"/>
                </a:defRPr>
              </a:lvl1pPr>
            </a:lstStyle>
            <a:p>
              <a:endParaRPr dirty="0"/>
            </a:p>
          </p:txBody>
        </p:sp>
      </p:grpSp>
      <p:pic>
        <p:nvPicPr>
          <p:cNvPr id="10" name="Picture 9" descr="A blue and purple cover with colorful triangles">
            <a:extLst>
              <a:ext uri="{FF2B5EF4-FFF2-40B4-BE49-F238E27FC236}">
                <a16:creationId xmlns:a16="http://schemas.microsoft.com/office/drawing/2014/main" id="{4CDC4094-1461-66D3-9CD3-EEFD905193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45281" y="1857218"/>
            <a:ext cx="9781919" cy="97917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1555218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 name="Shape 2326"/>
          <p:cNvSpPr/>
          <p:nvPr/>
        </p:nvSpPr>
        <p:spPr>
          <a:xfrm>
            <a:off x="723552" y="636927"/>
            <a:ext cx="6722994"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Lots Of Moving Parts</a:t>
            </a:r>
          </a:p>
        </p:txBody>
      </p:sp>
      <p:sp>
        <p:nvSpPr>
          <p:cNvPr id="2327" name="Shape 2327"/>
          <p:cNvSpPr/>
          <p:nvPr/>
        </p:nvSpPr>
        <p:spPr>
          <a:xfrm>
            <a:off x="723552" y="1605867"/>
            <a:ext cx="5028621"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What Do We Need To Get Right?</a:t>
            </a:r>
            <a:endParaRPr dirty="0"/>
          </a:p>
        </p:txBody>
      </p:sp>
      <p:grpSp>
        <p:nvGrpSpPr>
          <p:cNvPr id="2" name="Group 1">
            <a:extLst>
              <a:ext uri="{FF2B5EF4-FFF2-40B4-BE49-F238E27FC236}">
                <a16:creationId xmlns:a16="http://schemas.microsoft.com/office/drawing/2014/main" id="{5CD1D791-135F-412E-A14C-A296B28D5E29}"/>
              </a:ext>
            </a:extLst>
          </p:cNvPr>
          <p:cNvGrpSpPr/>
          <p:nvPr/>
        </p:nvGrpSpPr>
        <p:grpSpPr>
          <a:xfrm>
            <a:off x="1047751" y="3696732"/>
            <a:ext cx="4439442" cy="1394212"/>
            <a:chOff x="1524001" y="2839481"/>
            <a:chExt cx="6124575" cy="2199765"/>
          </a:xfrm>
        </p:grpSpPr>
        <p:sp>
          <p:nvSpPr>
            <p:cNvPr id="28" name="Rounded Rectangle 3">
              <a:extLst>
                <a:ext uri="{FF2B5EF4-FFF2-40B4-BE49-F238E27FC236}">
                  <a16:creationId xmlns:a16="http://schemas.microsoft.com/office/drawing/2014/main" id="{E83E254B-5012-4CC6-B85E-3C75201BCED5}"/>
                </a:ext>
              </a:extLst>
            </p:cNvPr>
            <p:cNvSpPr/>
            <p:nvPr/>
          </p:nvSpPr>
          <p:spPr>
            <a:xfrm>
              <a:off x="1524001" y="2839481"/>
              <a:ext cx="6124575" cy="2199765"/>
            </a:xfrm>
            <a:prstGeom prst="roundRect">
              <a:avLst>
                <a:gd name="adj" fmla="val 165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29" name="Rounded Rectangle 9">
              <a:extLst>
                <a:ext uri="{FF2B5EF4-FFF2-40B4-BE49-F238E27FC236}">
                  <a16:creationId xmlns:a16="http://schemas.microsoft.com/office/drawing/2014/main" id="{79BC7C8A-908F-4715-AC27-243217D208B9}"/>
                </a:ext>
              </a:extLst>
            </p:cNvPr>
            <p:cNvSpPr/>
            <p:nvPr/>
          </p:nvSpPr>
          <p:spPr>
            <a:xfrm>
              <a:off x="2160587"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0" name="TextBox 29">
              <a:extLst>
                <a:ext uri="{FF2B5EF4-FFF2-40B4-BE49-F238E27FC236}">
                  <a16:creationId xmlns:a16="http://schemas.microsoft.com/office/drawing/2014/main" id="{2BC222FD-6FEC-4E57-B789-339962FDAD99}"/>
                </a:ext>
              </a:extLst>
            </p:cNvPr>
            <p:cNvSpPr txBox="1"/>
            <p:nvPr/>
          </p:nvSpPr>
          <p:spPr>
            <a:xfrm>
              <a:off x="3680431" y="3621514"/>
              <a:ext cx="1811714"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DELIVERY</a:t>
              </a:r>
            </a:p>
          </p:txBody>
        </p:sp>
      </p:grpSp>
      <p:grpSp>
        <p:nvGrpSpPr>
          <p:cNvPr id="5" name="Group 4">
            <a:extLst>
              <a:ext uri="{FF2B5EF4-FFF2-40B4-BE49-F238E27FC236}">
                <a16:creationId xmlns:a16="http://schemas.microsoft.com/office/drawing/2014/main" id="{3D7F8558-B989-4B24-AC7C-48812BEBB6B0}"/>
              </a:ext>
            </a:extLst>
          </p:cNvPr>
          <p:cNvGrpSpPr/>
          <p:nvPr/>
        </p:nvGrpSpPr>
        <p:grpSpPr>
          <a:xfrm>
            <a:off x="6890410" y="3696733"/>
            <a:ext cx="4439442" cy="1394211"/>
            <a:chOff x="9129712" y="2839481"/>
            <a:chExt cx="6124575" cy="2173503"/>
          </a:xfrm>
        </p:grpSpPr>
        <p:sp>
          <p:nvSpPr>
            <p:cNvPr id="31" name="Rounded Rectangle 24">
              <a:extLst>
                <a:ext uri="{FF2B5EF4-FFF2-40B4-BE49-F238E27FC236}">
                  <a16:creationId xmlns:a16="http://schemas.microsoft.com/office/drawing/2014/main" id="{04D4FB81-83E6-4C7F-A6A0-AAD81905F233}"/>
                </a:ext>
              </a:extLst>
            </p:cNvPr>
            <p:cNvSpPr/>
            <p:nvPr/>
          </p:nvSpPr>
          <p:spPr>
            <a:xfrm>
              <a:off x="9129712" y="2839481"/>
              <a:ext cx="6124575" cy="2173503"/>
            </a:xfrm>
            <a:prstGeom prst="roundRect">
              <a:avLst>
                <a:gd name="adj" fmla="val 16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2" name="Rounded Rectangle 25">
              <a:extLst>
                <a:ext uri="{FF2B5EF4-FFF2-40B4-BE49-F238E27FC236}">
                  <a16:creationId xmlns:a16="http://schemas.microsoft.com/office/drawing/2014/main" id="{280DB3B0-A8E2-4165-AF07-3DB2AEDE4B81}"/>
                </a:ext>
              </a:extLst>
            </p:cNvPr>
            <p:cNvSpPr/>
            <p:nvPr/>
          </p:nvSpPr>
          <p:spPr>
            <a:xfrm>
              <a:off x="9766298"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3" name="TextBox 32">
              <a:extLst>
                <a:ext uri="{FF2B5EF4-FFF2-40B4-BE49-F238E27FC236}">
                  <a16:creationId xmlns:a16="http://schemas.microsoft.com/office/drawing/2014/main" id="{381AF08D-9EDE-4D55-88B4-CD8907F052BF}"/>
                </a:ext>
              </a:extLst>
            </p:cNvPr>
            <p:cNvSpPr txBox="1"/>
            <p:nvPr/>
          </p:nvSpPr>
          <p:spPr>
            <a:xfrm>
              <a:off x="11442436" y="3621514"/>
              <a:ext cx="1499129"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CHECKS</a:t>
              </a:r>
            </a:p>
          </p:txBody>
        </p:sp>
      </p:grpSp>
      <p:grpSp>
        <p:nvGrpSpPr>
          <p:cNvPr id="6" name="Group 5">
            <a:extLst>
              <a:ext uri="{FF2B5EF4-FFF2-40B4-BE49-F238E27FC236}">
                <a16:creationId xmlns:a16="http://schemas.microsoft.com/office/drawing/2014/main" id="{C1A183C3-8123-4183-A439-478CA131EDBF}"/>
              </a:ext>
            </a:extLst>
          </p:cNvPr>
          <p:cNvGrpSpPr/>
          <p:nvPr/>
        </p:nvGrpSpPr>
        <p:grpSpPr>
          <a:xfrm>
            <a:off x="18507459" y="3696732"/>
            <a:ext cx="4439443" cy="1394211"/>
            <a:chOff x="16735428" y="2839481"/>
            <a:chExt cx="6124575" cy="2151510"/>
          </a:xfrm>
        </p:grpSpPr>
        <p:sp>
          <p:nvSpPr>
            <p:cNvPr id="34" name="Rounded Rectangle 28">
              <a:extLst>
                <a:ext uri="{FF2B5EF4-FFF2-40B4-BE49-F238E27FC236}">
                  <a16:creationId xmlns:a16="http://schemas.microsoft.com/office/drawing/2014/main" id="{B41CCBE1-52D0-465E-A2E9-DC60FB9D1FE5}"/>
                </a:ext>
              </a:extLst>
            </p:cNvPr>
            <p:cNvSpPr/>
            <p:nvPr/>
          </p:nvSpPr>
          <p:spPr>
            <a:xfrm>
              <a:off x="16735428" y="2839481"/>
              <a:ext cx="6124575" cy="2151510"/>
            </a:xfrm>
            <a:prstGeom prst="roundRect">
              <a:avLst>
                <a:gd name="adj" fmla="val 16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5" name="Rounded Rectangle 29">
              <a:extLst>
                <a:ext uri="{FF2B5EF4-FFF2-40B4-BE49-F238E27FC236}">
                  <a16:creationId xmlns:a16="http://schemas.microsoft.com/office/drawing/2014/main" id="{A05D7E40-33C9-4539-BE8C-7FCD8A35A1A2}"/>
                </a:ext>
              </a:extLst>
            </p:cNvPr>
            <p:cNvSpPr/>
            <p:nvPr/>
          </p:nvSpPr>
          <p:spPr>
            <a:xfrm>
              <a:off x="17372014" y="3393201"/>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6" name="TextBox 35">
              <a:extLst>
                <a:ext uri="{FF2B5EF4-FFF2-40B4-BE49-F238E27FC236}">
                  <a16:creationId xmlns:a16="http://schemas.microsoft.com/office/drawing/2014/main" id="{CCA03691-7A74-4BC1-A755-DFF8C3DD7614}"/>
                </a:ext>
              </a:extLst>
            </p:cNvPr>
            <p:cNvSpPr txBox="1"/>
            <p:nvPr/>
          </p:nvSpPr>
          <p:spPr>
            <a:xfrm>
              <a:off x="18883044" y="3621514"/>
              <a:ext cx="1829348"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CONTENT</a:t>
              </a:r>
            </a:p>
          </p:txBody>
        </p:sp>
      </p:grpSp>
      <p:grpSp>
        <p:nvGrpSpPr>
          <p:cNvPr id="3" name="Group 2">
            <a:extLst>
              <a:ext uri="{FF2B5EF4-FFF2-40B4-BE49-F238E27FC236}">
                <a16:creationId xmlns:a16="http://schemas.microsoft.com/office/drawing/2014/main" id="{BC860F26-AB7D-4FD1-8BCC-A9689055EC45}"/>
              </a:ext>
            </a:extLst>
          </p:cNvPr>
          <p:cNvGrpSpPr/>
          <p:nvPr/>
        </p:nvGrpSpPr>
        <p:grpSpPr>
          <a:xfrm>
            <a:off x="12782547" y="3688822"/>
            <a:ext cx="4439442" cy="1394211"/>
            <a:chOff x="5326855" y="8280400"/>
            <a:chExt cx="6124575" cy="2094893"/>
          </a:xfrm>
        </p:grpSpPr>
        <p:sp>
          <p:nvSpPr>
            <p:cNvPr id="37" name="Rounded Rectangle 38">
              <a:extLst>
                <a:ext uri="{FF2B5EF4-FFF2-40B4-BE49-F238E27FC236}">
                  <a16:creationId xmlns:a16="http://schemas.microsoft.com/office/drawing/2014/main" id="{80765FD2-01DF-4702-B5D6-4D49ED9DE7D3}"/>
                </a:ext>
              </a:extLst>
            </p:cNvPr>
            <p:cNvSpPr/>
            <p:nvPr/>
          </p:nvSpPr>
          <p:spPr>
            <a:xfrm>
              <a:off x="5326855" y="8280400"/>
              <a:ext cx="6124575" cy="2094893"/>
            </a:xfrm>
            <a:prstGeom prst="roundRect">
              <a:avLst>
                <a:gd name="adj" fmla="val 165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panose="020F0502020204030203" pitchFamily="34" charset="0"/>
              </a:endParaRPr>
            </a:p>
          </p:txBody>
        </p:sp>
        <p:sp>
          <p:nvSpPr>
            <p:cNvPr id="38" name="Rounded Rectangle 39">
              <a:extLst>
                <a:ext uri="{FF2B5EF4-FFF2-40B4-BE49-F238E27FC236}">
                  <a16:creationId xmlns:a16="http://schemas.microsoft.com/office/drawing/2014/main" id="{CB6AC676-B0CD-46B0-800F-A679EE8BFDD2}"/>
                </a:ext>
              </a:extLst>
            </p:cNvPr>
            <p:cNvSpPr/>
            <p:nvPr/>
          </p:nvSpPr>
          <p:spPr>
            <a:xfrm>
              <a:off x="5963441" y="8834120"/>
              <a:ext cx="4851400" cy="10414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Lato Light" panose="020F0502020204030203" pitchFamily="34" charset="0"/>
              </a:endParaRPr>
            </a:p>
          </p:txBody>
        </p:sp>
        <p:sp>
          <p:nvSpPr>
            <p:cNvPr id="39" name="TextBox 38">
              <a:extLst>
                <a:ext uri="{FF2B5EF4-FFF2-40B4-BE49-F238E27FC236}">
                  <a16:creationId xmlns:a16="http://schemas.microsoft.com/office/drawing/2014/main" id="{E0ABF4E8-5068-477F-B6F8-47737401BCE9}"/>
                </a:ext>
              </a:extLst>
            </p:cNvPr>
            <p:cNvSpPr txBox="1"/>
            <p:nvPr/>
          </p:nvSpPr>
          <p:spPr>
            <a:xfrm>
              <a:off x="7357451" y="9062433"/>
              <a:ext cx="2063386" cy="584775"/>
            </a:xfrm>
            <a:prstGeom prst="rect">
              <a:avLst/>
            </a:prstGeom>
            <a:noFill/>
          </p:spPr>
          <p:txBody>
            <a:bodyPr wrap="none" rtlCol="0" anchor="ctr">
              <a:spAutoFit/>
            </a:bodyPr>
            <a:lstStyle/>
            <a:p>
              <a:pPr algn="ctr"/>
              <a:r>
                <a:rPr lang="en-US" sz="3200" b="1" dirty="0">
                  <a:solidFill>
                    <a:schemeClr val="tx2"/>
                  </a:solidFill>
                  <a:latin typeface="Poppins" pitchFamily="2" charset="77"/>
                  <a:cs typeface="Poppins" pitchFamily="2" charset="77"/>
                </a:rPr>
                <a:t>ANALYTICS</a:t>
              </a:r>
            </a:p>
          </p:txBody>
        </p:sp>
      </p:grpSp>
      <p:pic>
        <p:nvPicPr>
          <p:cNvPr id="8" name="Picture 7">
            <a:extLst>
              <a:ext uri="{FF2B5EF4-FFF2-40B4-BE49-F238E27FC236}">
                <a16:creationId xmlns:a16="http://schemas.microsoft.com/office/drawing/2014/main" id="{F23DAAAF-27F9-ECFB-5BA7-D7CE3F5CF260}"/>
              </a:ext>
            </a:extLst>
          </p:cNvPr>
          <p:cNvPicPr>
            <a:picLocks noChangeAspect="1"/>
          </p:cNvPicPr>
          <p:nvPr/>
        </p:nvPicPr>
        <p:blipFill>
          <a:blip r:embed="rId2"/>
          <a:stretch>
            <a:fillRect/>
          </a:stretch>
        </p:blipFill>
        <p:spPr>
          <a:xfrm>
            <a:off x="1047751" y="6023298"/>
            <a:ext cx="7220349" cy="52022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15">
            <a:extLst>
              <a:ext uri="{FF2B5EF4-FFF2-40B4-BE49-F238E27FC236}">
                <a16:creationId xmlns:a16="http://schemas.microsoft.com/office/drawing/2014/main" id="{CC5A5D80-ABAA-961B-05DB-A4569D9EED99}"/>
              </a:ext>
            </a:extLst>
          </p:cNvPr>
          <p:cNvPicPr>
            <a:picLocks noChangeAspect="1"/>
          </p:cNvPicPr>
          <p:nvPr/>
        </p:nvPicPr>
        <p:blipFill>
          <a:blip r:embed="rId3"/>
          <a:stretch>
            <a:fillRect/>
          </a:stretch>
        </p:blipFill>
        <p:spPr>
          <a:xfrm>
            <a:off x="6117933" y="6375961"/>
            <a:ext cx="7376371" cy="494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ABC15685-09A5-5113-E762-23B231849076}"/>
              </a:ext>
            </a:extLst>
          </p:cNvPr>
          <p:cNvPicPr>
            <a:picLocks noChangeAspect="1"/>
          </p:cNvPicPr>
          <p:nvPr/>
        </p:nvPicPr>
        <p:blipFill>
          <a:blip r:embed="rId4"/>
          <a:stretch>
            <a:fillRect/>
          </a:stretch>
        </p:blipFill>
        <p:spPr>
          <a:xfrm>
            <a:off x="11720362" y="6805601"/>
            <a:ext cx="7697916" cy="48298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Picture 17">
            <a:extLst>
              <a:ext uri="{FF2B5EF4-FFF2-40B4-BE49-F238E27FC236}">
                <a16:creationId xmlns:a16="http://schemas.microsoft.com/office/drawing/2014/main" id="{A67AF430-395F-734D-9EF1-9F9F54ED3B81}"/>
              </a:ext>
            </a:extLst>
          </p:cNvPr>
          <p:cNvPicPr>
            <a:picLocks noChangeAspect="1"/>
          </p:cNvPicPr>
          <p:nvPr/>
        </p:nvPicPr>
        <p:blipFill>
          <a:blip r:embed="rId5"/>
          <a:stretch>
            <a:fillRect/>
          </a:stretch>
        </p:blipFill>
        <p:spPr>
          <a:xfrm>
            <a:off x="15891309" y="6941425"/>
            <a:ext cx="8919710" cy="48454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35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28436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141393072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0" name="TextBox 19">
            <a:extLst>
              <a:ext uri="{FF2B5EF4-FFF2-40B4-BE49-F238E27FC236}">
                <a16:creationId xmlns:a16="http://schemas.microsoft.com/office/drawing/2014/main" id="{B5611010-B228-9EB2-EFF5-8A81F4DF63A8}"/>
              </a:ext>
            </a:extLst>
          </p:cNvPr>
          <p:cNvSpPr txBox="1"/>
          <p:nvPr/>
        </p:nvSpPr>
        <p:spPr>
          <a:xfrm>
            <a:off x="3129820" y="9617570"/>
            <a:ext cx="102657"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1" name="TextBox 20">
            <a:extLst>
              <a:ext uri="{FF2B5EF4-FFF2-40B4-BE49-F238E27FC236}">
                <a16:creationId xmlns:a16="http://schemas.microsoft.com/office/drawing/2014/main" id="{0BC2E977-B14E-E3FD-7C8D-68B8215E36FA}"/>
              </a:ext>
            </a:extLst>
          </p:cNvPr>
          <p:cNvSpPr txBox="1"/>
          <p:nvPr/>
        </p:nvSpPr>
        <p:spPr>
          <a:xfrm>
            <a:off x="3908295" y="2421033"/>
            <a:ext cx="14966845" cy="92589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59500" b="1" i="0" u="none" strike="noStrike" cap="none" spc="0" normalizeH="0" baseline="0" dirty="0">
                <a:ln>
                  <a:noFill/>
                </a:ln>
                <a:solidFill>
                  <a:srgbClr val="000000"/>
                </a:solidFill>
                <a:effectLst/>
                <a:uFillTx/>
                <a:latin typeface="+mn-lt"/>
                <a:ea typeface="+mn-ea"/>
                <a:cs typeface="+mn-cs"/>
                <a:sym typeface="Helvetica Light"/>
              </a:rPr>
              <a:t>Q</a:t>
            </a:r>
            <a:r>
              <a:rPr lang="en-GB" sz="9600" b="1" dirty="0"/>
              <a:t>&amp; </a:t>
            </a:r>
            <a:r>
              <a:rPr lang="en-GB" sz="59500" b="1" dirty="0"/>
              <a:t>A</a:t>
            </a:r>
            <a:endParaRPr kumimoji="0" lang="en-GB" sz="59500" b="1"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76925889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11218068" y="7838778"/>
            <a:ext cx="1947864" cy="15000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1000">
                <a:solidFill>
                  <a:srgbClr val="F6F6FA"/>
                </a:solidFill>
                <a:latin typeface="et-line"/>
                <a:ea typeface="et-line"/>
                <a:cs typeface="et-line"/>
                <a:sym typeface="et-line"/>
              </a:defRPr>
            </a:lvl1pPr>
          </a:lstStyle>
          <a:p>
            <a:r>
              <a:rPr dirty="0"/>
              <a:t></a:t>
            </a:r>
          </a:p>
        </p:txBody>
      </p:sp>
      <p:sp>
        <p:nvSpPr>
          <p:cNvPr id="6" name="Shape 89"/>
          <p:cNvSpPr/>
          <p:nvPr/>
        </p:nvSpPr>
        <p:spPr>
          <a:xfrm>
            <a:off x="5120524" y="7273498"/>
            <a:ext cx="13571443" cy="93358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5400">
                <a:solidFill>
                  <a:srgbClr val="345269"/>
                </a:solidFill>
                <a:latin typeface="Lato Black"/>
                <a:ea typeface="Lato Black"/>
                <a:cs typeface="Lato Black"/>
                <a:sym typeface="Lato Black"/>
              </a:defRPr>
            </a:lvl1pPr>
          </a:lstStyle>
          <a:p>
            <a:pPr algn="ctr"/>
            <a:r>
              <a:rPr lang="en-GB" b="1" i="0" dirty="0">
                <a:solidFill>
                  <a:srgbClr val="26237A"/>
                </a:solidFill>
                <a:effectLst/>
                <a:latin typeface="myriad-pro"/>
              </a:rPr>
              <a:t>9 Habits of Highly Successful Fund Marketers</a:t>
            </a:r>
          </a:p>
        </p:txBody>
      </p:sp>
      <p:pic>
        <p:nvPicPr>
          <p:cNvPr id="5" name="Picture 4">
            <a:extLst>
              <a:ext uri="{FF2B5EF4-FFF2-40B4-BE49-F238E27FC236}">
                <a16:creationId xmlns:a16="http://schemas.microsoft.com/office/drawing/2014/main" id="{7A416556-8988-E60F-EC87-B7830B8695E4}"/>
              </a:ext>
            </a:extLst>
          </p:cNvPr>
          <p:cNvPicPr>
            <a:picLocks noChangeAspect="1"/>
          </p:cNvPicPr>
          <p:nvPr/>
        </p:nvPicPr>
        <p:blipFill>
          <a:blip r:embed="rId2"/>
          <a:stretch>
            <a:fillRect/>
          </a:stretch>
        </p:blipFill>
        <p:spPr>
          <a:xfrm>
            <a:off x="8924920" y="2448222"/>
            <a:ext cx="6534150" cy="3429000"/>
          </a:xfrm>
          <a:prstGeom prst="rect">
            <a:avLst/>
          </a:prstGeom>
        </p:spPr>
      </p:pic>
      <p:pic>
        <p:nvPicPr>
          <p:cNvPr id="2" name="Picture 1" descr="A person in a suit&#10;&#10;Description automatically generated">
            <a:extLst>
              <a:ext uri="{FF2B5EF4-FFF2-40B4-BE49-F238E27FC236}">
                <a16:creationId xmlns:a16="http://schemas.microsoft.com/office/drawing/2014/main" id="{FF343F9C-0E1B-F9C2-CDAB-B4234F8CE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6319" y="9603363"/>
            <a:ext cx="1905770" cy="1896241"/>
          </a:xfrm>
          <a:prstGeom prst="ellipse">
            <a:avLst/>
          </a:prstGeom>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3B1E7BD2-E0FB-321E-E5E4-AD37F7726887}"/>
              </a:ext>
            </a:extLst>
          </p:cNvPr>
          <p:cNvSpPr txBox="1"/>
          <p:nvPr/>
        </p:nvSpPr>
        <p:spPr>
          <a:xfrm>
            <a:off x="10203137" y="11923916"/>
            <a:ext cx="4792134"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fontAlgn="ctr"/>
            <a:r>
              <a:rPr lang="en-GB" b="1" i="0" u="none" strike="noStrike" dirty="0">
                <a:solidFill>
                  <a:srgbClr val="26237A"/>
                </a:solidFill>
                <a:effectLst/>
                <a:latin typeface="-apple-system"/>
              </a:rPr>
              <a:t>Paul Das </a:t>
            </a:r>
          </a:p>
          <a:p>
            <a:pPr fontAlgn="ctr"/>
            <a:r>
              <a:rPr lang="en-GB" sz="2800" b="1" dirty="0">
                <a:solidFill>
                  <a:srgbClr val="26237A"/>
                </a:solidFill>
                <a:latin typeface="-apple-system"/>
              </a:rPr>
              <a:t>Founder + CEO - ProFundCom</a:t>
            </a:r>
            <a:endParaRPr lang="en-GB" sz="2800" b="1" i="0" u="none" strike="noStrike" dirty="0">
              <a:solidFill>
                <a:srgbClr val="26237A"/>
              </a:solidFill>
              <a:effectLst/>
              <a:latin typeface="-apple-system"/>
            </a:endParaRPr>
          </a:p>
        </p:txBody>
      </p:sp>
    </p:spTree>
    <p:extLst>
      <p:ext uri="{BB962C8B-B14F-4D97-AF65-F5344CB8AC3E}">
        <p14:creationId xmlns:p14="http://schemas.microsoft.com/office/powerpoint/2010/main" val="28141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 name="Shape 2326"/>
          <p:cNvSpPr/>
          <p:nvPr/>
        </p:nvSpPr>
        <p:spPr>
          <a:xfrm>
            <a:off x="723552" y="636927"/>
            <a:ext cx="6673302"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The Investor Journey</a:t>
            </a:r>
          </a:p>
        </p:txBody>
      </p:sp>
      <p:sp>
        <p:nvSpPr>
          <p:cNvPr id="2327" name="Shape 2327"/>
          <p:cNvSpPr/>
          <p:nvPr/>
        </p:nvSpPr>
        <p:spPr>
          <a:xfrm>
            <a:off x="723552" y="1605867"/>
            <a:ext cx="5636158"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The Investor Journey is Totally Digital</a:t>
            </a:r>
          </a:p>
        </p:txBody>
      </p:sp>
      <p:pic>
        <p:nvPicPr>
          <p:cNvPr id="3" name="Picture 2">
            <a:extLst>
              <a:ext uri="{FF2B5EF4-FFF2-40B4-BE49-F238E27FC236}">
                <a16:creationId xmlns:a16="http://schemas.microsoft.com/office/drawing/2014/main" id="{BB0075E1-088F-4FDF-9EC0-3900C300DBF4}"/>
              </a:ext>
            </a:extLst>
          </p:cNvPr>
          <p:cNvPicPr>
            <a:picLocks noChangeAspect="1"/>
          </p:cNvPicPr>
          <p:nvPr/>
        </p:nvPicPr>
        <p:blipFill>
          <a:blip r:embed="rId3"/>
          <a:stretch>
            <a:fillRect/>
          </a:stretch>
        </p:blipFill>
        <p:spPr>
          <a:xfrm>
            <a:off x="140842" y="4243715"/>
            <a:ext cx="10097572" cy="4290686"/>
          </a:xfrm>
          <a:prstGeom prst="rect">
            <a:avLst/>
          </a:prstGeom>
        </p:spPr>
      </p:pic>
      <p:sp>
        <p:nvSpPr>
          <p:cNvPr id="80" name="Shape 2326">
            <a:extLst>
              <a:ext uri="{FF2B5EF4-FFF2-40B4-BE49-F238E27FC236}">
                <a16:creationId xmlns:a16="http://schemas.microsoft.com/office/drawing/2014/main" id="{E58A4DDD-CBA1-4C4F-A1B3-87AC03F52B4B}"/>
              </a:ext>
            </a:extLst>
          </p:cNvPr>
          <p:cNvSpPr/>
          <p:nvPr/>
        </p:nvSpPr>
        <p:spPr>
          <a:xfrm>
            <a:off x="2113082" y="8821703"/>
            <a:ext cx="6311023"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What They Told Me</a:t>
            </a:r>
          </a:p>
        </p:txBody>
      </p:sp>
      <p:sp>
        <p:nvSpPr>
          <p:cNvPr id="81" name="Shape 2326">
            <a:extLst>
              <a:ext uri="{FF2B5EF4-FFF2-40B4-BE49-F238E27FC236}">
                <a16:creationId xmlns:a16="http://schemas.microsoft.com/office/drawing/2014/main" id="{6BA9B093-27AB-4EDC-8059-8D8DCEA22C81}"/>
              </a:ext>
            </a:extLst>
          </p:cNvPr>
          <p:cNvSpPr/>
          <p:nvPr/>
        </p:nvSpPr>
        <p:spPr>
          <a:xfrm>
            <a:off x="15407741" y="8821702"/>
            <a:ext cx="4922823"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How It Is Going</a:t>
            </a:r>
          </a:p>
        </p:txBody>
      </p:sp>
      <p:pic>
        <p:nvPicPr>
          <p:cNvPr id="7" name="Picture 6">
            <a:extLst>
              <a:ext uri="{FF2B5EF4-FFF2-40B4-BE49-F238E27FC236}">
                <a16:creationId xmlns:a16="http://schemas.microsoft.com/office/drawing/2014/main" id="{97D94494-2679-495F-AE69-43CB8FF4E74D}"/>
              </a:ext>
            </a:extLst>
          </p:cNvPr>
          <p:cNvPicPr>
            <a:picLocks noChangeAspect="1"/>
          </p:cNvPicPr>
          <p:nvPr/>
        </p:nvPicPr>
        <p:blipFill>
          <a:blip r:embed="rId4"/>
          <a:stretch>
            <a:fillRect/>
          </a:stretch>
        </p:blipFill>
        <p:spPr>
          <a:xfrm>
            <a:off x="12192000" y="4207981"/>
            <a:ext cx="11815482" cy="4326420"/>
          </a:xfrm>
          <a:prstGeom prst="rect">
            <a:avLst/>
          </a:prstGeom>
        </p:spPr>
      </p:pic>
      <p:pic>
        <p:nvPicPr>
          <p:cNvPr id="8" name="Picture 7">
            <a:extLst>
              <a:ext uri="{FF2B5EF4-FFF2-40B4-BE49-F238E27FC236}">
                <a16:creationId xmlns:a16="http://schemas.microsoft.com/office/drawing/2014/main" id="{D6082142-3527-4BB4-9E7A-C98F932C487D}"/>
              </a:ext>
            </a:extLst>
          </p:cNvPr>
          <p:cNvPicPr>
            <a:picLocks noChangeAspect="1"/>
          </p:cNvPicPr>
          <p:nvPr/>
        </p:nvPicPr>
        <p:blipFill>
          <a:blip r:embed="rId4"/>
          <a:stretch>
            <a:fillRect/>
          </a:stretch>
        </p:blipFill>
        <p:spPr>
          <a:xfrm>
            <a:off x="12427676" y="4495282"/>
            <a:ext cx="11815482" cy="4326420"/>
          </a:xfrm>
          <a:prstGeom prst="rect">
            <a:avLst/>
          </a:prstGeom>
        </p:spPr>
      </p:pic>
    </p:spTree>
    <p:extLst>
      <p:ext uri="{BB962C8B-B14F-4D97-AF65-F5344CB8AC3E}">
        <p14:creationId xmlns:p14="http://schemas.microsoft.com/office/powerpoint/2010/main" val="110244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22">
            <a:extLst>
              <a:ext uri="{FF2B5EF4-FFF2-40B4-BE49-F238E27FC236}">
                <a16:creationId xmlns:a16="http://schemas.microsoft.com/office/drawing/2014/main" id="{9F68D14D-D865-CBC1-E67D-808E287A6EE2}"/>
              </a:ext>
            </a:extLst>
          </p:cNvPr>
          <p:cNvSpPr>
            <a:spLocks noChangeArrowheads="1"/>
          </p:cNvSpPr>
          <p:nvPr/>
        </p:nvSpPr>
        <p:spPr bwMode="auto">
          <a:xfrm>
            <a:off x="12172347" y="4320291"/>
            <a:ext cx="4338217" cy="927064"/>
          </a:xfrm>
          <a:custGeom>
            <a:avLst/>
            <a:gdLst>
              <a:gd name="connsiteX0" fmla="*/ 0 w 4338217"/>
              <a:gd name="connsiteY0" fmla="*/ 774502 h 927064"/>
              <a:gd name="connsiteX1" fmla="*/ 37167 w 4338217"/>
              <a:gd name="connsiteY1" fmla="*/ 774502 h 927064"/>
              <a:gd name="connsiteX2" fmla="*/ 37167 w 4338217"/>
              <a:gd name="connsiteY2" fmla="*/ 927064 h 927064"/>
              <a:gd name="connsiteX3" fmla="*/ 0 w 4338217"/>
              <a:gd name="connsiteY3" fmla="*/ 927064 h 927064"/>
              <a:gd name="connsiteX4" fmla="*/ 4300967 w 4338217"/>
              <a:gd name="connsiteY4" fmla="*/ 576756 h 927064"/>
              <a:gd name="connsiteX5" fmla="*/ 4338217 w 4338217"/>
              <a:gd name="connsiteY5" fmla="*/ 576756 h 927064"/>
              <a:gd name="connsiteX6" fmla="*/ 4338217 w 4338217"/>
              <a:gd name="connsiteY6" fmla="*/ 729318 h 927064"/>
              <a:gd name="connsiteX7" fmla="*/ 4300967 w 4338217"/>
              <a:gd name="connsiteY7" fmla="*/ 729318 h 927064"/>
              <a:gd name="connsiteX8" fmla="*/ 0 w 4338217"/>
              <a:gd name="connsiteY8" fmla="*/ 472392 h 927064"/>
              <a:gd name="connsiteX9" fmla="*/ 37167 w 4338217"/>
              <a:gd name="connsiteY9" fmla="*/ 472392 h 927064"/>
              <a:gd name="connsiteX10" fmla="*/ 37167 w 4338217"/>
              <a:gd name="connsiteY10" fmla="*/ 624944 h 927064"/>
              <a:gd name="connsiteX11" fmla="*/ 0 w 4338217"/>
              <a:gd name="connsiteY11" fmla="*/ 624944 h 927064"/>
              <a:gd name="connsiteX12" fmla="*/ 4328010 w 4338217"/>
              <a:gd name="connsiteY12" fmla="*/ 269152 h 927064"/>
              <a:gd name="connsiteX13" fmla="*/ 4338151 w 4338217"/>
              <a:gd name="connsiteY13" fmla="*/ 349129 h 927064"/>
              <a:gd name="connsiteX14" fmla="*/ 4338151 w 4338217"/>
              <a:gd name="connsiteY14" fmla="*/ 421724 h 927064"/>
              <a:gd name="connsiteX15" fmla="*/ 4298854 w 4338217"/>
              <a:gd name="connsiteY15" fmla="*/ 421724 h 927064"/>
              <a:gd name="connsiteX16" fmla="*/ 4298854 w 4338217"/>
              <a:gd name="connsiteY16" fmla="*/ 349129 h 927064"/>
              <a:gd name="connsiteX17" fmla="*/ 4289981 w 4338217"/>
              <a:gd name="connsiteY17" fmla="*/ 276535 h 927064"/>
              <a:gd name="connsiteX18" fmla="*/ 49189 w 4338217"/>
              <a:gd name="connsiteY18" fmla="*/ 164788 h 927064"/>
              <a:gd name="connsiteX19" fmla="*/ 81162 w 4338217"/>
              <a:gd name="connsiteY19" fmla="*/ 186280 h 927064"/>
              <a:gd name="connsiteX20" fmla="*/ 35662 w 4338217"/>
              <a:gd name="connsiteY20" fmla="*/ 322817 h 927064"/>
              <a:gd name="connsiteX21" fmla="*/ 0 w 4338217"/>
              <a:gd name="connsiteY21" fmla="*/ 319024 h 927064"/>
              <a:gd name="connsiteX22" fmla="*/ 49189 w 4338217"/>
              <a:gd name="connsiteY22" fmla="*/ 164788 h 927064"/>
              <a:gd name="connsiteX23" fmla="*/ 4128982 w 4338217"/>
              <a:gd name="connsiteY23" fmla="*/ 27463 h 927064"/>
              <a:gd name="connsiteX24" fmla="*/ 4255793 w 4338217"/>
              <a:gd name="connsiteY24" fmla="*/ 122413 h 927064"/>
              <a:gd name="connsiteX25" fmla="*/ 4227476 w 4338217"/>
              <a:gd name="connsiteY25" fmla="*/ 147075 h 927064"/>
              <a:gd name="connsiteX26" fmla="*/ 4114208 w 4338217"/>
              <a:gd name="connsiteY26" fmla="*/ 61990 h 927064"/>
              <a:gd name="connsiteX27" fmla="*/ 3823084 w 4338217"/>
              <a:gd name="connsiteY27" fmla="*/ 0 h 927064"/>
              <a:gd name="connsiteX28" fmla="*/ 3975636 w 4338217"/>
              <a:gd name="connsiteY28" fmla="*/ 0 h 927064"/>
              <a:gd name="connsiteX29" fmla="*/ 3975636 w 4338217"/>
              <a:gd name="connsiteY29" fmla="*/ 37248 h 927064"/>
              <a:gd name="connsiteX30" fmla="*/ 3823084 w 4338217"/>
              <a:gd name="connsiteY30" fmla="*/ 37248 h 927064"/>
              <a:gd name="connsiteX31" fmla="*/ 3515479 w 4338217"/>
              <a:gd name="connsiteY31" fmla="*/ 0 h 927064"/>
              <a:gd name="connsiteX32" fmla="*/ 3668041 w 4338217"/>
              <a:gd name="connsiteY32" fmla="*/ 0 h 927064"/>
              <a:gd name="connsiteX33" fmla="*/ 3668041 w 4338217"/>
              <a:gd name="connsiteY33" fmla="*/ 37248 h 927064"/>
              <a:gd name="connsiteX34" fmla="*/ 3515479 w 4338217"/>
              <a:gd name="connsiteY34" fmla="*/ 37248 h 927064"/>
              <a:gd name="connsiteX35" fmla="*/ 3213366 w 4338217"/>
              <a:gd name="connsiteY35" fmla="*/ 0 h 927064"/>
              <a:gd name="connsiteX36" fmla="*/ 3365918 w 4338217"/>
              <a:gd name="connsiteY36" fmla="*/ 0 h 927064"/>
              <a:gd name="connsiteX37" fmla="*/ 3365918 w 4338217"/>
              <a:gd name="connsiteY37" fmla="*/ 37248 h 927064"/>
              <a:gd name="connsiteX38" fmla="*/ 3213366 w 4338217"/>
              <a:gd name="connsiteY38" fmla="*/ 37248 h 927064"/>
              <a:gd name="connsiteX39" fmla="*/ 2905762 w 4338217"/>
              <a:gd name="connsiteY39" fmla="*/ 0 h 927064"/>
              <a:gd name="connsiteX40" fmla="*/ 3058314 w 4338217"/>
              <a:gd name="connsiteY40" fmla="*/ 0 h 927064"/>
              <a:gd name="connsiteX41" fmla="*/ 3058314 w 4338217"/>
              <a:gd name="connsiteY41" fmla="*/ 37248 h 927064"/>
              <a:gd name="connsiteX42" fmla="*/ 2905762 w 4338217"/>
              <a:gd name="connsiteY42" fmla="*/ 37248 h 927064"/>
              <a:gd name="connsiteX43" fmla="*/ 2603652 w 4338217"/>
              <a:gd name="connsiteY43" fmla="*/ 0 h 927064"/>
              <a:gd name="connsiteX44" fmla="*/ 2756214 w 4338217"/>
              <a:gd name="connsiteY44" fmla="*/ 0 h 927064"/>
              <a:gd name="connsiteX45" fmla="*/ 2756214 w 4338217"/>
              <a:gd name="connsiteY45" fmla="*/ 37248 h 927064"/>
              <a:gd name="connsiteX46" fmla="*/ 2603652 w 4338217"/>
              <a:gd name="connsiteY46" fmla="*/ 37248 h 927064"/>
              <a:gd name="connsiteX47" fmla="*/ 2296047 w 4338217"/>
              <a:gd name="connsiteY47" fmla="*/ 0 h 927064"/>
              <a:gd name="connsiteX48" fmla="*/ 2448599 w 4338217"/>
              <a:gd name="connsiteY48" fmla="*/ 0 h 927064"/>
              <a:gd name="connsiteX49" fmla="*/ 2448599 w 4338217"/>
              <a:gd name="connsiteY49" fmla="*/ 37248 h 927064"/>
              <a:gd name="connsiteX50" fmla="*/ 2296047 w 4338217"/>
              <a:gd name="connsiteY50" fmla="*/ 37248 h 927064"/>
              <a:gd name="connsiteX51" fmla="*/ 1993934 w 4338217"/>
              <a:gd name="connsiteY51" fmla="*/ 0 h 927064"/>
              <a:gd name="connsiteX52" fmla="*/ 2146496 w 4338217"/>
              <a:gd name="connsiteY52" fmla="*/ 0 h 927064"/>
              <a:gd name="connsiteX53" fmla="*/ 2146496 w 4338217"/>
              <a:gd name="connsiteY53" fmla="*/ 37248 h 927064"/>
              <a:gd name="connsiteX54" fmla="*/ 1993934 w 4338217"/>
              <a:gd name="connsiteY54" fmla="*/ 37248 h 927064"/>
              <a:gd name="connsiteX55" fmla="*/ 1686330 w 4338217"/>
              <a:gd name="connsiteY55" fmla="*/ 0 h 927064"/>
              <a:gd name="connsiteX56" fmla="*/ 1838882 w 4338217"/>
              <a:gd name="connsiteY56" fmla="*/ 0 h 927064"/>
              <a:gd name="connsiteX57" fmla="*/ 1838882 w 4338217"/>
              <a:gd name="connsiteY57" fmla="*/ 37248 h 927064"/>
              <a:gd name="connsiteX58" fmla="*/ 1686330 w 4338217"/>
              <a:gd name="connsiteY58" fmla="*/ 37248 h 927064"/>
              <a:gd name="connsiteX59" fmla="*/ 1384220 w 4338217"/>
              <a:gd name="connsiteY59" fmla="*/ 0 h 927064"/>
              <a:gd name="connsiteX60" fmla="*/ 1536772 w 4338217"/>
              <a:gd name="connsiteY60" fmla="*/ 0 h 927064"/>
              <a:gd name="connsiteX61" fmla="*/ 1536772 w 4338217"/>
              <a:gd name="connsiteY61" fmla="*/ 37248 h 927064"/>
              <a:gd name="connsiteX62" fmla="*/ 1384220 w 4338217"/>
              <a:gd name="connsiteY62" fmla="*/ 37248 h 927064"/>
              <a:gd name="connsiteX63" fmla="*/ 1076616 w 4338217"/>
              <a:gd name="connsiteY63" fmla="*/ 0 h 927064"/>
              <a:gd name="connsiteX64" fmla="*/ 1229178 w 4338217"/>
              <a:gd name="connsiteY64" fmla="*/ 0 h 927064"/>
              <a:gd name="connsiteX65" fmla="*/ 1229178 w 4338217"/>
              <a:gd name="connsiteY65" fmla="*/ 37248 h 927064"/>
              <a:gd name="connsiteX66" fmla="*/ 1076616 w 4338217"/>
              <a:gd name="connsiteY66" fmla="*/ 37248 h 927064"/>
              <a:gd name="connsiteX67" fmla="*/ 774502 w 4338217"/>
              <a:gd name="connsiteY67" fmla="*/ 0 h 927064"/>
              <a:gd name="connsiteX68" fmla="*/ 927054 w 4338217"/>
              <a:gd name="connsiteY68" fmla="*/ 0 h 927064"/>
              <a:gd name="connsiteX69" fmla="*/ 927054 w 4338217"/>
              <a:gd name="connsiteY69" fmla="*/ 37248 h 927064"/>
              <a:gd name="connsiteX70" fmla="*/ 774502 w 4338217"/>
              <a:gd name="connsiteY70" fmla="*/ 37248 h 927064"/>
              <a:gd name="connsiteX71" fmla="*/ 466898 w 4338217"/>
              <a:gd name="connsiteY71" fmla="*/ 0 h 927064"/>
              <a:gd name="connsiteX72" fmla="*/ 619450 w 4338217"/>
              <a:gd name="connsiteY72" fmla="*/ 0 h 927064"/>
              <a:gd name="connsiteX73" fmla="*/ 619450 w 4338217"/>
              <a:gd name="connsiteY73" fmla="*/ 37248 h 927064"/>
              <a:gd name="connsiteX74" fmla="*/ 466898 w 4338217"/>
              <a:gd name="connsiteY74" fmla="*/ 37248 h 927064"/>
              <a:gd name="connsiteX75" fmla="*/ 314899 w 4338217"/>
              <a:gd name="connsiteY75" fmla="*/ 0 h 927064"/>
              <a:gd name="connsiteX76" fmla="*/ 317360 w 4338217"/>
              <a:gd name="connsiteY76" fmla="*/ 38122 h 927064"/>
              <a:gd name="connsiteX77" fmla="*/ 184475 w 4338217"/>
              <a:gd name="connsiteY77" fmla="*/ 81163 h 927064"/>
              <a:gd name="connsiteX78" fmla="*/ 164788 w 4338217"/>
              <a:gd name="connsiteY78" fmla="*/ 50419 h 927064"/>
              <a:gd name="connsiteX79" fmla="*/ 314899 w 4338217"/>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8217" h="927064">
                <a:moveTo>
                  <a:pt x="0" y="774502"/>
                </a:moveTo>
                <a:lnTo>
                  <a:pt x="37167" y="774502"/>
                </a:lnTo>
                <a:lnTo>
                  <a:pt x="37167" y="927064"/>
                </a:lnTo>
                <a:lnTo>
                  <a:pt x="0" y="927064"/>
                </a:lnTo>
                <a:close/>
                <a:moveTo>
                  <a:pt x="4300967" y="576756"/>
                </a:moveTo>
                <a:lnTo>
                  <a:pt x="4338217" y="576756"/>
                </a:lnTo>
                <a:lnTo>
                  <a:pt x="4338217" y="729318"/>
                </a:lnTo>
                <a:lnTo>
                  <a:pt x="4300967" y="729318"/>
                </a:lnTo>
                <a:close/>
                <a:moveTo>
                  <a:pt x="0" y="472392"/>
                </a:moveTo>
                <a:lnTo>
                  <a:pt x="37167" y="472392"/>
                </a:lnTo>
                <a:lnTo>
                  <a:pt x="37167" y="624944"/>
                </a:lnTo>
                <a:lnTo>
                  <a:pt x="0" y="624944"/>
                </a:lnTo>
                <a:close/>
                <a:moveTo>
                  <a:pt x="4328010" y="269152"/>
                </a:moveTo>
                <a:cubicBezTo>
                  <a:pt x="4334348" y="294991"/>
                  <a:pt x="4338151" y="322060"/>
                  <a:pt x="4338151" y="349129"/>
                </a:cubicBezTo>
                <a:lnTo>
                  <a:pt x="4338151" y="421724"/>
                </a:lnTo>
                <a:lnTo>
                  <a:pt x="4298854" y="421724"/>
                </a:lnTo>
                <a:lnTo>
                  <a:pt x="4298854" y="349129"/>
                </a:lnTo>
                <a:cubicBezTo>
                  <a:pt x="4298854" y="325751"/>
                  <a:pt x="4296319" y="301143"/>
                  <a:pt x="4289981" y="276535"/>
                </a:cubicBezTo>
                <a:close/>
                <a:moveTo>
                  <a:pt x="49189" y="164788"/>
                </a:moveTo>
                <a:lnTo>
                  <a:pt x="81162" y="186280"/>
                </a:lnTo>
                <a:cubicBezTo>
                  <a:pt x="55338" y="228000"/>
                  <a:pt x="39351" y="273512"/>
                  <a:pt x="35662" y="322817"/>
                </a:cubicBezTo>
                <a:lnTo>
                  <a:pt x="0" y="319024"/>
                </a:lnTo>
                <a:cubicBezTo>
                  <a:pt x="3689" y="264662"/>
                  <a:pt x="22135" y="211565"/>
                  <a:pt x="49189" y="164788"/>
                </a:cubicBezTo>
                <a:close/>
                <a:moveTo>
                  <a:pt x="4128982" y="27463"/>
                </a:moveTo>
                <a:cubicBezTo>
                  <a:pt x="4178229" y="48426"/>
                  <a:pt x="4222551" y="81720"/>
                  <a:pt x="4255793" y="122413"/>
                </a:cubicBezTo>
                <a:lnTo>
                  <a:pt x="4227476" y="147075"/>
                </a:lnTo>
                <a:cubicBezTo>
                  <a:pt x="4196697" y="110082"/>
                  <a:pt x="4158530" y="81720"/>
                  <a:pt x="4114208" y="61990"/>
                </a:cubicBezTo>
                <a:close/>
                <a:moveTo>
                  <a:pt x="3823084" y="0"/>
                </a:moveTo>
                <a:lnTo>
                  <a:pt x="3975636" y="0"/>
                </a:lnTo>
                <a:lnTo>
                  <a:pt x="3975636" y="37248"/>
                </a:lnTo>
                <a:lnTo>
                  <a:pt x="3823084" y="37248"/>
                </a:lnTo>
                <a:close/>
                <a:moveTo>
                  <a:pt x="3515479" y="0"/>
                </a:moveTo>
                <a:lnTo>
                  <a:pt x="3668041" y="0"/>
                </a:lnTo>
                <a:lnTo>
                  <a:pt x="3668041" y="37248"/>
                </a:lnTo>
                <a:lnTo>
                  <a:pt x="3515479" y="37248"/>
                </a:lnTo>
                <a:close/>
                <a:moveTo>
                  <a:pt x="3213366" y="0"/>
                </a:moveTo>
                <a:lnTo>
                  <a:pt x="3365918" y="0"/>
                </a:lnTo>
                <a:lnTo>
                  <a:pt x="3365918" y="37248"/>
                </a:lnTo>
                <a:lnTo>
                  <a:pt x="3213366" y="37248"/>
                </a:lnTo>
                <a:close/>
                <a:moveTo>
                  <a:pt x="2905762" y="0"/>
                </a:moveTo>
                <a:lnTo>
                  <a:pt x="3058314" y="0"/>
                </a:lnTo>
                <a:lnTo>
                  <a:pt x="3058314" y="37248"/>
                </a:lnTo>
                <a:lnTo>
                  <a:pt x="2905762" y="37248"/>
                </a:lnTo>
                <a:close/>
                <a:moveTo>
                  <a:pt x="2603652" y="0"/>
                </a:moveTo>
                <a:lnTo>
                  <a:pt x="2756214" y="0"/>
                </a:lnTo>
                <a:lnTo>
                  <a:pt x="2756214" y="37248"/>
                </a:lnTo>
                <a:lnTo>
                  <a:pt x="2603652" y="37248"/>
                </a:lnTo>
                <a:close/>
                <a:moveTo>
                  <a:pt x="2296047" y="0"/>
                </a:moveTo>
                <a:lnTo>
                  <a:pt x="2448599" y="0"/>
                </a:lnTo>
                <a:lnTo>
                  <a:pt x="2448599" y="37248"/>
                </a:lnTo>
                <a:lnTo>
                  <a:pt x="2296047" y="37248"/>
                </a:lnTo>
                <a:close/>
                <a:moveTo>
                  <a:pt x="1993934" y="0"/>
                </a:moveTo>
                <a:lnTo>
                  <a:pt x="2146496" y="0"/>
                </a:lnTo>
                <a:lnTo>
                  <a:pt x="2146496" y="37248"/>
                </a:lnTo>
                <a:lnTo>
                  <a:pt x="1993934" y="37248"/>
                </a:lnTo>
                <a:close/>
                <a:moveTo>
                  <a:pt x="1686330" y="0"/>
                </a:moveTo>
                <a:lnTo>
                  <a:pt x="1838882" y="0"/>
                </a:lnTo>
                <a:lnTo>
                  <a:pt x="1838882" y="37248"/>
                </a:lnTo>
                <a:lnTo>
                  <a:pt x="1686330" y="37248"/>
                </a:lnTo>
                <a:close/>
                <a:moveTo>
                  <a:pt x="1384220" y="0"/>
                </a:moveTo>
                <a:lnTo>
                  <a:pt x="1536772" y="0"/>
                </a:lnTo>
                <a:lnTo>
                  <a:pt x="1536772" y="37248"/>
                </a:lnTo>
                <a:lnTo>
                  <a:pt x="1384220" y="37248"/>
                </a:lnTo>
                <a:close/>
                <a:moveTo>
                  <a:pt x="1076616" y="0"/>
                </a:moveTo>
                <a:lnTo>
                  <a:pt x="1229178" y="0"/>
                </a:lnTo>
                <a:lnTo>
                  <a:pt x="1229178" y="37248"/>
                </a:lnTo>
                <a:lnTo>
                  <a:pt x="1076616" y="37248"/>
                </a:lnTo>
                <a:close/>
                <a:moveTo>
                  <a:pt x="774502" y="0"/>
                </a:moveTo>
                <a:lnTo>
                  <a:pt x="927054" y="0"/>
                </a:lnTo>
                <a:lnTo>
                  <a:pt x="927054" y="37248"/>
                </a:lnTo>
                <a:lnTo>
                  <a:pt x="774502" y="37248"/>
                </a:lnTo>
                <a:close/>
                <a:moveTo>
                  <a:pt x="466898" y="0"/>
                </a:moveTo>
                <a:lnTo>
                  <a:pt x="619450" y="0"/>
                </a:lnTo>
                <a:lnTo>
                  <a:pt x="619450" y="37248"/>
                </a:lnTo>
                <a:lnTo>
                  <a:pt x="466898" y="37248"/>
                </a:lnTo>
                <a:close/>
                <a:moveTo>
                  <a:pt x="314899" y="0"/>
                </a:moveTo>
                <a:lnTo>
                  <a:pt x="317360" y="38122"/>
                </a:lnTo>
                <a:cubicBezTo>
                  <a:pt x="270604" y="41811"/>
                  <a:pt x="225078" y="56568"/>
                  <a:pt x="184475" y="81163"/>
                </a:cubicBezTo>
                <a:lnTo>
                  <a:pt x="164788" y="50419"/>
                </a:lnTo>
                <a:cubicBezTo>
                  <a:pt x="209083" y="22135"/>
                  <a:pt x="261991" y="4919"/>
                  <a:pt x="314899" y="0"/>
                </a:cubicBezTo>
                <a:close/>
              </a:path>
            </a:pathLst>
          </a:custGeom>
          <a:solidFill>
            <a:schemeClr val="accent6"/>
          </a:solidFill>
          <a:ln>
            <a:noFill/>
          </a:ln>
          <a:effectLst/>
        </p:spPr>
        <p:txBody>
          <a:bodyPr wrap="square" anchor="ctr">
            <a:noAutofit/>
          </a:bodyPr>
          <a:lstStyle/>
          <a:p>
            <a:endParaRPr lang="en-US"/>
          </a:p>
        </p:txBody>
      </p:sp>
      <p:sp>
        <p:nvSpPr>
          <p:cNvPr id="3" name="Freeform: Shape 121">
            <a:extLst>
              <a:ext uri="{FF2B5EF4-FFF2-40B4-BE49-F238E27FC236}">
                <a16:creationId xmlns:a16="http://schemas.microsoft.com/office/drawing/2014/main" id="{EADD181D-FD1A-036E-E148-F1B11A3C68C9}"/>
              </a:ext>
            </a:extLst>
          </p:cNvPr>
          <p:cNvSpPr>
            <a:spLocks noChangeArrowheads="1"/>
          </p:cNvSpPr>
          <p:nvPr/>
        </p:nvSpPr>
        <p:spPr bwMode="auto">
          <a:xfrm>
            <a:off x="3559424" y="4320291"/>
            <a:ext cx="4343709" cy="927064"/>
          </a:xfrm>
          <a:custGeom>
            <a:avLst/>
            <a:gdLst>
              <a:gd name="connsiteX0" fmla="*/ 0 w 4343709"/>
              <a:gd name="connsiteY0" fmla="*/ 774502 h 927064"/>
              <a:gd name="connsiteX1" fmla="*/ 37247 w 4343709"/>
              <a:gd name="connsiteY1" fmla="*/ 774502 h 927064"/>
              <a:gd name="connsiteX2" fmla="*/ 37247 w 4343709"/>
              <a:gd name="connsiteY2" fmla="*/ 927064 h 927064"/>
              <a:gd name="connsiteX3" fmla="*/ 0 w 4343709"/>
              <a:gd name="connsiteY3" fmla="*/ 927064 h 927064"/>
              <a:gd name="connsiteX4" fmla="*/ 4306461 w 4343709"/>
              <a:gd name="connsiteY4" fmla="*/ 576756 h 927064"/>
              <a:gd name="connsiteX5" fmla="*/ 4343709 w 4343709"/>
              <a:gd name="connsiteY5" fmla="*/ 576756 h 927064"/>
              <a:gd name="connsiteX6" fmla="*/ 4343709 w 4343709"/>
              <a:gd name="connsiteY6" fmla="*/ 729318 h 927064"/>
              <a:gd name="connsiteX7" fmla="*/ 4306461 w 4343709"/>
              <a:gd name="connsiteY7" fmla="*/ 729318 h 927064"/>
              <a:gd name="connsiteX8" fmla="*/ 0 w 4343709"/>
              <a:gd name="connsiteY8" fmla="*/ 472392 h 927064"/>
              <a:gd name="connsiteX9" fmla="*/ 37247 w 4343709"/>
              <a:gd name="connsiteY9" fmla="*/ 472392 h 927064"/>
              <a:gd name="connsiteX10" fmla="*/ 37247 w 4343709"/>
              <a:gd name="connsiteY10" fmla="*/ 624944 h 927064"/>
              <a:gd name="connsiteX11" fmla="*/ 0 w 4343709"/>
              <a:gd name="connsiteY11" fmla="*/ 624944 h 927064"/>
              <a:gd name="connsiteX12" fmla="*/ 4334503 w 4343709"/>
              <a:gd name="connsiteY12" fmla="*/ 269152 h 927064"/>
              <a:gd name="connsiteX13" fmla="*/ 4343609 w 4343709"/>
              <a:gd name="connsiteY13" fmla="*/ 349129 h 927064"/>
              <a:gd name="connsiteX14" fmla="*/ 4343609 w 4343709"/>
              <a:gd name="connsiteY14" fmla="*/ 421724 h 927064"/>
              <a:gd name="connsiteX15" fmla="*/ 4303281 w 4343709"/>
              <a:gd name="connsiteY15" fmla="*/ 421724 h 927064"/>
              <a:gd name="connsiteX16" fmla="*/ 4303281 w 4343709"/>
              <a:gd name="connsiteY16" fmla="*/ 349129 h 927064"/>
              <a:gd name="connsiteX17" fmla="*/ 4295475 w 4343709"/>
              <a:gd name="connsiteY17" fmla="*/ 276535 h 927064"/>
              <a:gd name="connsiteX18" fmla="*/ 55171 w 4343709"/>
              <a:gd name="connsiteY18" fmla="*/ 164788 h 927064"/>
              <a:gd name="connsiteX19" fmla="*/ 86675 w 4343709"/>
              <a:gd name="connsiteY19" fmla="*/ 186280 h 927064"/>
              <a:gd name="connsiteX20" fmla="*/ 41842 w 4343709"/>
              <a:gd name="connsiteY20" fmla="*/ 322817 h 927064"/>
              <a:gd name="connsiteX21" fmla="*/ 5491 w 4343709"/>
              <a:gd name="connsiteY21" fmla="*/ 319024 h 927064"/>
              <a:gd name="connsiteX22" fmla="*/ 55171 w 4343709"/>
              <a:gd name="connsiteY22" fmla="*/ 164788 h 927064"/>
              <a:gd name="connsiteX23" fmla="*/ 4135707 w 4343709"/>
              <a:gd name="connsiteY23" fmla="*/ 27463 h 927064"/>
              <a:gd name="connsiteX24" fmla="*/ 4261287 w 4343709"/>
              <a:gd name="connsiteY24" fmla="*/ 122413 h 927064"/>
              <a:gd name="connsiteX25" fmla="*/ 4232970 w 4343709"/>
              <a:gd name="connsiteY25" fmla="*/ 147075 h 927064"/>
              <a:gd name="connsiteX26" fmla="*/ 4119702 w 4343709"/>
              <a:gd name="connsiteY26" fmla="*/ 61990 h 927064"/>
              <a:gd name="connsiteX27" fmla="*/ 3828574 w 4343709"/>
              <a:gd name="connsiteY27" fmla="*/ 0 h 927064"/>
              <a:gd name="connsiteX28" fmla="*/ 3981136 w 4343709"/>
              <a:gd name="connsiteY28" fmla="*/ 0 h 927064"/>
              <a:gd name="connsiteX29" fmla="*/ 3981136 w 4343709"/>
              <a:gd name="connsiteY29" fmla="*/ 37248 h 927064"/>
              <a:gd name="connsiteX30" fmla="*/ 3828574 w 4343709"/>
              <a:gd name="connsiteY30" fmla="*/ 37248 h 927064"/>
              <a:gd name="connsiteX31" fmla="*/ 3520970 w 4343709"/>
              <a:gd name="connsiteY31" fmla="*/ 0 h 927064"/>
              <a:gd name="connsiteX32" fmla="*/ 3673522 w 4343709"/>
              <a:gd name="connsiteY32" fmla="*/ 0 h 927064"/>
              <a:gd name="connsiteX33" fmla="*/ 3673522 w 4343709"/>
              <a:gd name="connsiteY33" fmla="*/ 37248 h 927064"/>
              <a:gd name="connsiteX34" fmla="*/ 3520970 w 4343709"/>
              <a:gd name="connsiteY34" fmla="*/ 37248 h 927064"/>
              <a:gd name="connsiteX35" fmla="*/ 3218860 w 4343709"/>
              <a:gd name="connsiteY35" fmla="*/ 0 h 927064"/>
              <a:gd name="connsiteX36" fmla="*/ 3371412 w 4343709"/>
              <a:gd name="connsiteY36" fmla="*/ 0 h 927064"/>
              <a:gd name="connsiteX37" fmla="*/ 3371412 w 4343709"/>
              <a:gd name="connsiteY37" fmla="*/ 37248 h 927064"/>
              <a:gd name="connsiteX38" fmla="*/ 3218860 w 4343709"/>
              <a:gd name="connsiteY38" fmla="*/ 37248 h 927064"/>
              <a:gd name="connsiteX39" fmla="*/ 2911256 w 4343709"/>
              <a:gd name="connsiteY39" fmla="*/ 0 h 927064"/>
              <a:gd name="connsiteX40" fmla="*/ 3063818 w 4343709"/>
              <a:gd name="connsiteY40" fmla="*/ 0 h 927064"/>
              <a:gd name="connsiteX41" fmla="*/ 3063818 w 4343709"/>
              <a:gd name="connsiteY41" fmla="*/ 37248 h 927064"/>
              <a:gd name="connsiteX42" fmla="*/ 2911256 w 4343709"/>
              <a:gd name="connsiteY42" fmla="*/ 37248 h 927064"/>
              <a:gd name="connsiteX43" fmla="*/ 2609142 w 4343709"/>
              <a:gd name="connsiteY43" fmla="*/ 0 h 927064"/>
              <a:gd name="connsiteX44" fmla="*/ 2761694 w 4343709"/>
              <a:gd name="connsiteY44" fmla="*/ 0 h 927064"/>
              <a:gd name="connsiteX45" fmla="*/ 2761694 w 4343709"/>
              <a:gd name="connsiteY45" fmla="*/ 37248 h 927064"/>
              <a:gd name="connsiteX46" fmla="*/ 2609142 w 4343709"/>
              <a:gd name="connsiteY46" fmla="*/ 37248 h 927064"/>
              <a:gd name="connsiteX47" fmla="*/ 2301538 w 4343709"/>
              <a:gd name="connsiteY47" fmla="*/ 0 h 927064"/>
              <a:gd name="connsiteX48" fmla="*/ 2454090 w 4343709"/>
              <a:gd name="connsiteY48" fmla="*/ 0 h 927064"/>
              <a:gd name="connsiteX49" fmla="*/ 2454090 w 4343709"/>
              <a:gd name="connsiteY49" fmla="*/ 37248 h 927064"/>
              <a:gd name="connsiteX50" fmla="*/ 2301538 w 4343709"/>
              <a:gd name="connsiteY50" fmla="*/ 37248 h 927064"/>
              <a:gd name="connsiteX51" fmla="*/ 1999428 w 4343709"/>
              <a:gd name="connsiteY51" fmla="*/ 0 h 927064"/>
              <a:gd name="connsiteX52" fmla="*/ 2151990 w 4343709"/>
              <a:gd name="connsiteY52" fmla="*/ 0 h 927064"/>
              <a:gd name="connsiteX53" fmla="*/ 2151990 w 4343709"/>
              <a:gd name="connsiteY53" fmla="*/ 37248 h 927064"/>
              <a:gd name="connsiteX54" fmla="*/ 1999428 w 4343709"/>
              <a:gd name="connsiteY54" fmla="*/ 37248 h 927064"/>
              <a:gd name="connsiteX55" fmla="*/ 1691824 w 4343709"/>
              <a:gd name="connsiteY55" fmla="*/ 0 h 927064"/>
              <a:gd name="connsiteX56" fmla="*/ 1844376 w 4343709"/>
              <a:gd name="connsiteY56" fmla="*/ 0 h 927064"/>
              <a:gd name="connsiteX57" fmla="*/ 1844376 w 4343709"/>
              <a:gd name="connsiteY57" fmla="*/ 37248 h 927064"/>
              <a:gd name="connsiteX58" fmla="*/ 1691824 w 4343709"/>
              <a:gd name="connsiteY58" fmla="*/ 37248 h 927064"/>
              <a:gd name="connsiteX59" fmla="*/ 1389711 w 4343709"/>
              <a:gd name="connsiteY59" fmla="*/ 0 h 927064"/>
              <a:gd name="connsiteX60" fmla="*/ 1542273 w 4343709"/>
              <a:gd name="connsiteY60" fmla="*/ 0 h 927064"/>
              <a:gd name="connsiteX61" fmla="*/ 1542273 w 4343709"/>
              <a:gd name="connsiteY61" fmla="*/ 37248 h 927064"/>
              <a:gd name="connsiteX62" fmla="*/ 1389711 w 4343709"/>
              <a:gd name="connsiteY62" fmla="*/ 37248 h 927064"/>
              <a:gd name="connsiteX63" fmla="*/ 1082106 w 4343709"/>
              <a:gd name="connsiteY63" fmla="*/ 0 h 927064"/>
              <a:gd name="connsiteX64" fmla="*/ 1234658 w 4343709"/>
              <a:gd name="connsiteY64" fmla="*/ 0 h 927064"/>
              <a:gd name="connsiteX65" fmla="*/ 1234658 w 4343709"/>
              <a:gd name="connsiteY65" fmla="*/ 37248 h 927064"/>
              <a:gd name="connsiteX66" fmla="*/ 1082106 w 4343709"/>
              <a:gd name="connsiteY66" fmla="*/ 37248 h 927064"/>
              <a:gd name="connsiteX67" fmla="*/ 779996 w 4343709"/>
              <a:gd name="connsiteY67" fmla="*/ 0 h 927064"/>
              <a:gd name="connsiteX68" fmla="*/ 932548 w 4343709"/>
              <a:gd name="connsiteY68" fmla="*/ 0 h 927064"/>
              <a:gd name="connsiteX69" fmla="*/ 932548 w 4343709"/>
              <a:gd name="connsiteY69" fmla="*/ 37248 h 927064"/>
              <a:gd name="connsiteX70" fmla="*/ 779996 w 4343709"/>
              <a:gd name="connsiteY70" fmla="*/ 37248 h 927064"/>
              <a:gd name="connsiteX71" fmla="*/ 472392 w 4343709"/>
              <a:gd name="connsiteY71" fmla="*/ 0 h 927064"/>
              <a:gd name="connsiteX72" fmla="*/ 624954 w 4343709"/>
              <a:gd name="connsiteY72" fmla="*/ 0 h 927064"/>
              <a:gd name="connsiteX73" fmla="*/ 624954 w 4343709"/>
              <a:gd name="connsiteY73" fmla="*/ 37248 h 927064"/>
              <a:gd name="connsiteX74" fmla="*/ 472392 w 4343709"/>
              <a:gd name="connsiteY74" fmla="*/ 37248 h 927064"/>
              <a:gd name="connsiteX75" fmla="*/ 320390 w 4343709"/>
              <a:gd name="connsiteY75" fmla="*/ 0 h 927064"/>
              <a:gd name="connsiteX76" fmla="*/ 322850 w 4343709"/>
              <a:gd name="connsiteY76" fmla="*/ 38122 h 927064"/>
              <a:gd name="connsiteX77" fmla="*/ 189966 w 4343709"/>
              <a:gd name="connsiteY77" fmla="*/ 81163 h 927064"/>
              <a:gd name="connsiteX78" fmla="*/ 170279 w 4343709"/>
              <a:gd name="connsiteY78" fmla="*/ 50419 h 927064"/>
              <a:gd name="connsiteX79" fmla="*/ 320390 w 4343709"/>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43709" h="927064">
                <a:moveTo>
                  <a:pt x="0" y="774502"/>
                </a:moveTo>
                <a:lnTo>
                  <a:pt x="37247" y="774502"/>
                </a:lnTo>
                <a:lnTo>
                  <a:pt x="37247" y="927064"/>
                </a:lnTo>
                <a:lnTo>
                  <a:pt x="0" y="927064"/>
                </a:lnTo>
                <a:close/>
                <a:moveTo>
                  <a:pt x="4306461" y="576756"/>
                </a:moveTo>
                <a:lnTo>
                  <a:pt x="4343709" y="576756"/>
                </a:lnTo>
                <a:lnTo>
                  <a:pt x="4343709" y="729318"/>
                </a:lnTo>
                <a:lnTo>
                  <a:pt x="4306461" y="729318"/>
                </a:lnTo>
                <a:close/>
                <a:moveTo>
                  <a:pt x="0" y="472392"/>
                </a:moveTo>
                <a:lnTo>
                  <a:pt x="37247" y="472392"/>
                </a:lnTo>
                <a:lnTo>
                  <a:pt x="37247" y="624944"/>
                </a:lnTo>
                <a:lnTo>
                  <a:pt x="0" y="624944"/>
                </a:lnTo>
                <a:close/>
                <a:moveTo>
                  <a:pt x="4334503" y="269152"/>
                </a:moveTo>
                <a:cubicBezTo>
                  <a:pt x="4339707" y="294991"/>
                  <a:pt x="4343609" y="322060"/>
                  <a:pt x="4343609" y="349129"/>
                </a:cubicBezTo>
                <a:lnTo>
                  <a:pt x="4343609" y="421724"/>
                </a:lnTo>
                <a:lnTo>
                  <a:pt x="4303281" y="421724"/>
                </a:lnTo>
                <a:lnTo>
                  <a:pt x="4303281" y="349129"/>
                </a:lnTo>
                <a:cubicBezTo>
                  <a:pt x="4303281" y="325751"/>
                  <a:pt x="4301980" y="301143"/>
                  <a:pt x="4295475" y="276535"/>
                </a:cubicBezTo>
                <a:close/>
                <a:moveTo>
                  <a:pt x="55171" y="164788"/>
                </a:moveTo>
                <a:lnTo>
                  <a:pt x="86675" y="186280"/>
                </a:lnTo>
                <a:cubicBezTo>
                  <a:pt x="61229" y="228000"/>
                  <a:pt x="46689" y="273512"/>
                  <a:pt x="41842" y="322817"/>
                </a:cubicBezTo>
                <a:lnTo>
                  <a:pt x="5491" y="319024"/>
                </a:lnTo>
                <a:cubicBezTo>
                  <a:pt x="10338" y="264662"/>
                  <a:pt x="27302" y="211565"/>
                  <a:pt x="55171" y="164788"/>
                </a:cubicBezTo>
                <a:close/>
                <a:moveTo>
                  <a:pt x="4135707" y="27463"/>
                </a:moveTo>
                <a:cubicBezTo>
                  <a:pt x="4184954" y="48426"/>
                  <a:pt x="4228045" y="81720"/>
                  <a:pt x="4261287" y="122413"/>
                </a:cubicBezTo>
                <a:lnTo>
                  <a:pt x="4232970" y="147075"/>
                </a:lnTo>
                <a:cubicBezTo>
                  <a:pt x="4202191" y="110082"/>
                  <a:pt x="4164024" y="81720"/>
                  <a:pt x="4119702" y="61990"/>
                </a:cubicBezTo>
                <a:close/>
                <a:moveTo>
                  <a:pt x="3828574" y="0"/>
                </a:moveTo>
                <a:lnTo>
                  <a:pt x="3981136" y="0"/>
                </a:lnTo>
                <a:lnTo>
                  <a:pt x="3981136" y="37248"/>
                </a:lnTo>
                <a:lnTo>
                  <a:pt x="3828574" y="37248"/>
                </a:lnTo>
                <a:close/>
                <a:moveTo>
                  <a:pt x="3520970" y="0"/>
                </a:moveTo>
                <a:lnTo>
                  <a:pt x="3673522" y="0"/>
                </a:lnTo>
                <a:lnTo>
                  <a:pt x="3673522" y="37248"/>
                </a:lnTo>
                <a:lnTo>
                  <a:pt x="3520970" y="37248"/>
                </a:lnTo>
                <a:close/>
                <a:moveTo>
                  <a:pt x="3218860" y="0"/>
                </a:moveTo>
                <a:lnTo>
                  <a:pt x="3371412" y="0"/>
                </a:lnTo>
                <a:lnTo>
                  <a:pt x="3371412" y="37248"/>
                </a:lnTo>
                <a:lnTo>
                  <a:pt x="3218860" y="37248"/>
                </a:lnTo>
                <a:close/>
                <a:moveTo>
                  <a:pt x="2911256" y="0"/>
                </a:moveTo>
                <a:lnTo>
                  <a:pt x="3063818" y="0"/>
                </a:lnTo>
                <a:lnTo>
                  <a:pt x="3063818" y="37248"/>
                </a:lnTo>
                <a:lnTo>
                  <a:pt x="2911256" y="37248"/>
                </a:lnTo>
                <a:close/>
                <a:moveTo>
                  <a:pt x="2609142" y="0"/>
                </a:moveTo>
                <a:lnTo>
                  <a:pt x="2761694" y="0"/>
                </a:lnTo>
                <a:lnTo>
                  <a:pt x="2761694" y="37248"/>
                </a:lnTo>
                <a:lnTo>
                  <a:pt x="2609142" y="37248"/>
                </a:lnTo>
                <a:close/>
                <a:moveTo>
                  <a:pt x="2301538" y="0"/>
                </a:moveTo>
                <a:lnTo>
                  <a:pt x="2454090" y="0"/>
                </a:lnTo>
                <a:lnTo>
                  <a:pt x="2454090" y="37248"/>
                </a:lnTo>
                <a:lnTo>
                  <a:pt x="2301538" y="37248"/>
                </a:lnTo>
                <a:close/>
                <a:moveTo>
                  <a:pt x="1999428" y="0"/>
                </a:moveTo>
                <a:lnTo>
                  <a:pt x="2151990" y="0"/>
                </a:lnTo>
                <a:lnTo>
                  <a:pt x="2151990" y="37248"/>
                </a:lnTo>
                <a:lnTo>
                  <a:pt x="1999428" y="37248"/>
                </a:lnTo>
                <a:close/>
                <a:moveTo>
                  <a:pt x="1691824" y="0"/>
                </a:moveTo>
                <a:lnTo>
                  <a:pt x="1844376" y="0"/>
                </a:lnTo>
                <a:lnTo>
                  <a:pt x="1844376" y="37248"/>
                </a:lnTo>
                <a:lnTo>
                  <a:pt x="1691824" y="37248"/>
                </a:lnTo>
                <a:close/>
                <a:moveTo>
                  <a:pt x="1389711" y="0"/>
                </a:moveTo>
                <a:lnTo>
                  <a:pt x="1542273" y="0"/>
                </a:lnTo>
                <a:lnTo>
                  <a:pt x="1542273" y="37248"/>
                </a:lnTo>
                <a:lnTo>
                  <a:pt x="1389711" y="37248"/>
                </a:lnTo>
                <a:close/>
                <a:moveTo>
                  <a:pt x="1082106" y="0"/>
                </a:moveTo>
                <a:lnTo>
                  <a:pt x="1234658" y="0"/>
                </a:lnTo>
                <a:lnTo>
                  <a:pt x="1234658" y="37248"/>
                </a:lnTo>
                <a:lnTo>
                  <a:pt x="1082106" y="37248"/>
                </a:lnTo>
                <a:close/>
                <a:moveTo>
                  <a:pt x="779996" y="0"/>
                </a:moveTo>
                <a:lnTo>
                  <a:pt x="932548" y="0"/>
                </a:lnTo>
                <a:lnTo>
                  <a:pt x="932548" y="37248"/>
                </a:lnTo>
                <a:lnTo>
                  <a:pt x="779996" y="37248"/>
                </a:lnTo>
                <a:close/>
                <a:moveTo>
                  <a:pt x="472392" y="0"/>
                </a:moveTo>
                <a:lnTo>
                  <a:pt x="624954" y="0"/>
                </a:lnTo>
                <a:lnTo>
                  <a:pt x="624954" y="37248"/>
                </a:lnTo>
                <a:lnTo>
                  <a:pt x="472392" y="37248"/>
                </a:lnTo>
                <a:close/>
                <a:moveTo>
                  <a:pt x="320390" y="0"/>
                </a:moveTo>
                <a:lnTo>
                  <a:pt x="322850" y="38122"/>
                </a:lnTo>
                <a:cubicBezTo>
                  <a:pt x="276095" y="41811"/>
                  <a:pt x="230569" y="56568"/>
                  <a:pt x="189966" y="81163"/>
                </a:cubicBezTo>
                <a:lnTo>
                  <a:pt x="170279" y="50419"/>
                </a:lnTo>
                <a:cubicBezTo>
                  <a:pt x="215804" y="22135"/>
                  <a:pt x="267482" y="4919"/>
                  <a:pt x="320390" y="0"/>
                </a:cubicBezTo>
                <a:close/>
              </a:path>
            </a:pathLst>
          </a:custGeom>
          <a:solidFill>
            <a:schemeClr val="accent6"/>
          </a:solidFill>
          <a:ln>
            <a:noFill/>
          </a:ln>
          <a:effectLst/>
        </p:spPr>
        <p:txBody>
          <a:bodyPr wrap="square" anchor="ctr">
            <a:noAutofit/>
          </a:bodyPr>
          <a:lstStyle/>
          <a:p>
            <a:endParaRPr lang="en-US"/>
          </a:p>
        </p:txBody>
      </p:sp>
      <p:sp>
        <p:nvSpPr>
          <p:cNvPr id="4" name="Freeform: Shape 120">
            <a:extLst>
              <a:ext uri="{FF2B5EF4-FFF2-40B4-BE49-F238E27FC236}">
                <a16:creationId xmlns:a16="http://schemas.microsoft.com/office/drawing/2014/main" id="{BFBF636B-15A1-D2DC-0847-139AA9619A71}"/>
              </a:ext>
            </a:extLst>
          </p:cNvPr>
          <p:cNvSpPr>
            <a:spLocks noChangeArrowheads="1"/>
          </p:cNvSpPr>
          <p:nvPr/>
        </p:nvSpPr>
        <p:spPr bwMode="auto">
          <a:xfrm>
            <a:off x="7865885" y="9796747"/>
            <a:ext cx="4343629" cy="1234709"/>
          </a:xfrm>
          <a:custGeom>
            <a:avLst/>
            <a:gdLst>
              <a:gd name="connsiteX0" fmla="*/ 3718716 w 4343629"/>
              <a:gd name="connsiteY0" fmla="*/ 1197459 h 1234709"/>
              <a:gd name="connsiteX1" fmla="*/ 3871278 w 4343629"/>
              <a:gd name="connsiteY1" fmla="*/ 1197459 h 1234709"/>
              <a:gd name="connsiteX2" fmla="*/ 3871278 w 4343629"/>
              <a:gd name="connsiteY2" fmla="*/ 1234709 h 1234709"/>
              <a:gd name="connsiteX3" fmla="*/ 3718716 w 4343629"/>
              <a:gd name="connsiteY3" fmla="*/ 1234709 h 1234709"/>
              <a:gd name="connsiteX4" fmla="*/ 3411112 w 4343629"/>
              <a:gd name="connsiteY4" fmla="*/ 1197459 h 1234709"/>
              <a:gd name="connsiteX5" fmla="*/ 3563664 w 4343629"/>
              <a:gd name="connsiteY5" fmla="*/ 1197459 h 1234709"/>
              <a:gd name="connsiteX6" fmla="*/ 3563664 w 4343629"/>
              <a:gd name="connsiteY6" fmla="*/ 1234709 h 1234709"/>
              <a:gd name="connsiteX7" fmla="*/ 3411112 w 4343629"/>
              <a:gd name="connsiteY7" fmla="*/ 1234709 h 1234709"/>
              <a:gd name="connsiteX8" fmla="*/ 3109002 w 4343629"/>
              <a:gd name="connsiteY8" fmla="*/ 1197459 h 1234709"/>
              <a:gd name="connsiteX9" fmla="*/ 3261564 w 4343629"/>
              <a:gd name="connsiteY9" fmla="*/ 1197459 h 1234709"/>
              <a:gd name="connsiteX10" fmla="*/ 3261564 w 4343629"/>
              <a:gd name="connsiteY10" fmla="*/ 1234709 h 1234709"/>
              <a:gd name="connsiteX11" fmla="*/ 3109002 w 4343629"/>
              <a:gd name="connsiteY11" fmla="*/ 1234709 h 1234709"/>
              <a:gd name="connsiteX12" fmla="*/ 2806889 w 4343629"/>
              <a:gd name="connsiteY12" fmla="*/ 1197459 h 1234709"/>
              <a:gd name="connsiteX13" fmla="*/ 2959441 w 4343629"/>
              <a:gd name="connsiteY13" fmla="*/ 1197459 h 1234709"/>
              <a:gd name="connsiteX14" fmla="*/ 2959441 w 4343629"/>
              <a:gd name="connsiteY14" fmla="*/ 1234709 h 1234709"/>
              <a:gd name="connsiteX15" fmla="*/ 2806889 w 4343629"/>
              <a:gd name="connsiteY15" fmla="*/ 1234709 h 1234709"/>
              <a:gd name="connsiteX16" fmla="*/ 2499285 w 4343629"/>
              <a:gd name="connsiteY16" fmla="*/ 1197459 h 1234709"/>
              <a:gd name="connsiteX17" fmla="*/ 2651837 w 4343629"/>
              <a:gd name="connsiteY17" fmla="*/ 1197459 h 1234709"/>
              <a:gd name="connsiteX18" fmla="*/ 2651837 w 4343629"/>
              <a:gd name="connsiteY18" fmla="*/ 1234709 h 1234709"/>
              <a:gd name="connsiteX19" fmla="*/ 2499285 w 4343629"/>
              <a:gd name="connsiteY19" fmla="*/ 1234709 h 1234709"/>
              <a:gd name="connsiteX20" fmla="*/ 2191680 w 4343629"/>
              <a:gd name="connsiteY20" fmla="*/ 1197459 h 1234709"/>
              <a:gd name="connsiteX21" fmla="*/ 2344242 w 4343629"/>
              <a:gd name="connsiteY21" fmla="*/ 1197459 h 1234709"/>
              <a:gd name="connsiteX22" fmla="*/ 2344242 w 4343629"/>
              <a:gd name="connsiteY22" fmla="*/ 1234709 h 1234709"/>
              <a:gd name="connsiteX23" fmla="*/ 2191680 w 4343629"/>
              <a:gd name="connsiteY23" fmla="*/ 1234709 h 1234709"/>
              <a:gd name="connsiteX24" fmla="*/ 1889570 w 4343629"/>
              <a:gd name="connsiteY24" fmla="*/ 1197459 h 1234709"/>
              <a:gd name="connsiteX25" fmla="*/ 2042122 w 4343629"/>
              <a:gd name="connsiteY25" fmla="*/ 1197459 h 1234709"/>
              <a:gd name="connsiteX26" fmla="*/ 2042122 w 4343629"/>
              <a:gd name="connsiteY26" fmla="*/ 1234709 h 1234709"/>
              <a:gd name="connsiteX27" fmla="*/ 1889570 w 4343629"/>
              <a:gd name="connsiteY27" fmla="*/ 1234709 h 1234709"/>
              <a:gd name="connsiteX28" fmla="*/ 1587457 w 4343629"/>
              <a:gd name="connsiteY28" fmla="*/ 1197459 h 1234709"/>
              <a:gd name="connsiteX29" fmla="*/ 1740009 w 4343629"/>
              <a:gd name="connsiteY29" fmla="*/ 1197459 h 1234709"/>
              <a:gd name="connsiteX30" fmla="*/ 1740009 w 4343629"/>
              <a:gd name="connsiteY30" fmla="*/ 1234709 h 1234709"/>
              <a:gd name="connsiteX31" fmla="*/ 1587457 w 4343629"/>
              <a:gd name="connsiteY31" fmla="*/ 1234709 h 1234709"/>
              <a:gd name="connsiteX32" fmla="*/ 1279853 w 4343629"/>
              <a:gd name="connsiteY32" fmla="*/ 1197459 h 1234709"/>
              <a:gd name="connsiteX33" fmla="*/ 1432415 w 4343629"/>
              <a:gd name="connsiteY33" fmla="*/ 1197459 h 1234709"/>
              <a:gd name="connsiteX34" fmla="*/ 1432415 w 4343629"/>
              <a:gd name="connsiteY34" fmla="*/ 1234709 h 1234709"/>
              <a:gd name="connsiteX35" fmla="*/ 1279853 w 4343629"/>
              <a:gd name="connsiteY35" fmla="*/ 1234709 h 1234709"/>
              <a:gd name="connsiteX36" fmla="*/ 977743 w 4343629"/>
              <a:gd name="connsiteY36" fmla="*/ 1197459 h 1234709"/>
              <a:gd name="connsiteX37" fmla="*/ 1130295 w 4343629"/>
              <a:gd name="connsiteY37" fmla="*/ 1197459 h 1234709"/>
              <a:gd name="connsiteX38" fmla="*/ 1130295 w 4343629"/>
              <a:gd name="connsiteY38" fmla="*/ 1234709 h 1234709"/>
              <a:gd name="connsiteX39" fmla="*/ 977743 w 4343629"/>
              <a:gd name="connsiteY39" fmla="*/ 1234709 h 1234709"/>
              <a:gd name="connsiteX40" fmla="*/ 670139 w 4343629"/>
              <a:gd name="connsiteY40" fmla="*/ 1197459 h 1234709"/>
              <a:gd name="connsiteX41" fmla="*/ 822701 w 4343629"/>
              <a:gd name="connsiteY41" fmla="*/ 1197459 h 1234709"/>
              <a:gd name="connsiteX42" fmla="*/ 822701 w 4343629"/>
              <a:gd name="connsiteY42" fmla="*/ 1234709 h 1234709"/>
              <a:gd name="connsiteX43" fmla="*/ 670139 w 4343629"/>
              <a:gd name="connsiteY43" fmla="*/ 1234709 h 1234709"/>
              <a:gd name="connsiteX44" fmla="*/ 368025 w 4343629"/>
              <a:gd name="connsiteY44" fmla="*/ 1197459 h 1234709"/>
              <a:gd name="connsiteX45" fmla="*/ 520577 w 4343629"/>
              <a:gd name="connsiteY45" fmla="*/ 1197459 h 1234709"/>
              <a:gd name="connsiteX46" fmla="*/ 520577 w 4343629"/>
              <a:gd name="connsiteY46" fmla="*/ 1234709 h 1234709"/>
              <a:gd name="connsiteX47" fmla="*/ 368025 w 4343629"/>
              <a:gd name="connsiteY47" fmla="*/ 1234709 h 1234709"/>
              <a:gd name="connsiteX48" fmla="*/ 4158631 w 4343629"/>
              <a:gd name="connsiteY48" fmla="*/ 1148025 h 1234709"/>
              <a:gd name="connsiteX49" fmla="*/ 4178859 w 4343629"/>
              <a:gd name="connsiteY49" fmla="*/ 1179528 h 1234709"/>
              <a:gd name="connsiteX50" fmla="*/ 4024623 w 4343629"/>
              <a:gd name="connsiteY50" fmla="*/ 1229205 h 1234709"/>
              <a:gd name="connsiteX51" fmla="*/ 4020830 w 4343629"/>
              <a:gd name="connsiteY51" fmla="*/ 1191644 h 1234709"/>
              <a:gd name="connsiteX52" fmla="*/ 4158631 w 4343629"/>
              <a:gd name="connsiteY52" fmla="*/ 1148025 h 1234709"/>
              <a:gd name="connsiteX53" fmla="*/ 110710 w 4343629"/>
              <a:gd name="connsiteY53" fmla="*/ 1082109 h 1234709"/>
              <a:gd name="connsiteX54" fmla="*/ 223978 w 4343629"/>
              <a:gd name="connsiteY54" fmla="*/ 1165961 h 1234709"/>
              <a:gd name="connsiteX55" fmla="*/ 207973 w 4343629"/>
              <a:gd name="connsiteY55" fmla="*/ 1201721 h 1234709"/>
              <a:gd name="connsiteX56" fmla="*/ 82393 w 4343629"/>
              <a:gd name="connsiteY56" fmla="*/ 1106771 h 1234709"/>
              <a:gd name="connsiteX57" fmla="*/ 4302526 w 4343629"/>
              <a:gd name="connsiteY57" fmla="*/ 917321 h 1234709"/>
              <a:gd name="connsiteX58" fmla="*/ 4338190 w 4343629"/>
              <a:gd name="connsiteY58" fmla="*/ 921012 h 1234709"/>
              <a:gd name="connsiteX59" fmla="*/ 4288999 w 4343629"/>
              <a:gd name="connsiteY59" fmla="*/ 1069893 h 1234709"/>
              <a:gd name="connsiteX60" fmla="*/ 4257024 w 4343629"/>
              <a:gd name="connsiteY60" fmla="*/ 1050206 h 1234709"/>
              <a:gd name="connsiteX61" fmla="*/ 4302526 w 4343629"/>
              <a:gd name="connsiteY61" fmla="*/ 917321 h 1234709"/>
              <a:gd name="connsiteX62" fmla="*/ 0 w 4343629"/>
              <a:gd name="connsiteY62" fmla="*/ 812954 h 1234709"/>
              <a:gd name="connsiteX63" fmla="*/ 39295 w 4343629"/>
              <a:gd name="connsiteY63" fmla="*/ 812954 h 1234709"/>
              <a:gd name="connsiteX64" fmla="*/ 39295 w 4343629"/>
              <a:gd name="connsiteY64" fmla="*/ 887545 h 1234709"/>
              <a:gd name="connsiteX65" fmla="*/ 48168 w 4343629"/>
              <a:gd name="connsiteY65" fmla="*/ 962137 h 1234709"/>
              <a:gd name="connsiteX66" fmla="*/ 11408 w 4343629"/>
              <a:gd name="connsiteY66" fmla="*/ 970987 h 1234709"/>
              <a:gd name="connsiteX67" fmla="*/ 0 w 4343629"/>
              <a:gd name="connsiteY67" fmla="*/ 887545 h 1234709"/>
              <a:gd name="connsiteX68" fmla="*/ 4306462 w 4343629"/>
              <a:gd name="connsiteY68" fmla="*/ 615208 h 1234709"/>
              <a:gd name="connsiteX69" fmla="*/ 4343629 w 4343629"/>
              <a:gd name="connsiteY69" fmla="*/ 615208 h 1234709"/>
              <a:gd name="connsiteX70" fmla="*/ 4343629 w 4343629"/>
              <a:gd name="connsiteY70" fmla="*/ 767760 h 1234709"/>
              <a:gd name="connsiteX71" fmla="*/ 4306462 w 4343629"/>
              <a:gd name="connsiteY71" fmla="*/ 767760 h 1234709"/>
              <a:gd name="connsiteX72" fmla="*/ 0 w 4343629"/>
              <a:gd name="connsiteY72" fmla="*/ 505350 h 1234709"/>
              <a:gd name="connsiteX73" fmla="*/ 37248 w 4343629"/>
              <a:gd name="connsiteY73" fmla="*/ 505350 h 1234709"/>
              <a:gd name="connsiteX74" fmla="*/ 37248 w 4343629"/>
              <a:gd name="connsiteY74" fmla="*/ 657912 h 1234709"/>
              <a:gd name="connsiteX75" fmla="*/ 0 w 4343629"/>
              <a:gd name="connsiteY75" fmla="*/ 657912 h 1234709"/>
              <a:gd name="connsiteX76" fmla="*/ 4306462 w 4343629"/>
              <a:gd name="connsiteY76" fmla="*/ 307604 h 1234709"/>
              <a:gd name="connsiteX77" fmla="*/ 4343629 w 4343629"/>
              <a:gd name="connsiteY77" fmla="*/ 307604 h 1234709"/>
              <a:gd name="connsiteX78" fmla="*/ 4343629 w 4343629"/>
              <a:gd name="connsiteY78" fmla="*/ 460156 h 1234709"/>
              <a:gd name="connsiteX79" fmla="*/ 4306462 w 4343629"/>
              <a:gd name="connsiteY79" fmla="*/ 460156 h 1234709"/>
              <a:gd name="connsiteX80" fmla="*/ 0 w 4343629"/>
              <a:gd name="connsiteY80" fmla="*/ 203240 h 1234709"/>
              <a:gd name="connsiteX81" fmla="*/ 37248 w 4343629"/>
              <a:gd name="connsiteY81" fmla="*/ 203240 h 1234709"/>
              <a:gd name="connsiteX82" fmla="*/ 37248 w 4343629"/>
              <a:gd name="connsiteY82" fmla="*/ 355792 h 1234709"/>
              <a:gd name="connsiteX83" fmla="*/ 0 w 4343629"/>
              <a:gd name="connsiteY83" fmla="*/ 355792 h 1234709"/>
              <a:gd name="connsiteX84" fmla="*/ 4306462 w 4343629"/>
              <a:gd name="connsiteY84" fmla="*/ 0 h 1234709"/>
              <a:gd name="connsiteX85" fmla="*/ 4343629 w 4343629"/>
              <a:gd name="connsiteY85" fmla="*/ 0 h 1234709"/>
              <a:gd name="connsiteX86" fmla="*/ 4343629 w 4343629"/>
              <a:gd name="connsiteY86" fmla="*/ 152562 h 1234709"/>
              <a:gd name="connsiteX87" fmla="*/ 4306462 w 4343629"/>
              <a:gd name="connsiteY87" fmla="*/ 152562 h 1234709"/>
              <a:gd name="connsiteX88" fmla="*/ 0 w 4343629"/>
              <a:gd name="connsiteY88" fmla="*/ 0 h 1234709"/>
              <a:gd name="connsiteX89" fmla="*/ 37248 w 4343629"/>
              <a:gd name="connsiteY89" fmla="*/ 0 h 1234709"/>
              <a:gd name="connsiteX90" fmla="*/ 37248 w 4343629"/>
              <a:gd name="connsiteY90" fmla="*/ 48137 h 1234709"/>
              <a:gd name="connsiteX91" fmla="*/ 0 w 4343629"/>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29" h="1234709">
                <a:moveTo>
                  <a:pt x="3718716" y="1197459"/>
                </a:moveTo>
                <a:lnTo>
                  <a:pt x="3871278" y="1197459"/>
                </a:lnTo>
                <a:lnTo>
                  <a:pt x="3871278" y="1234709"/>
                </a:lnTo>
                <a:lnTo>
                  <a:pt x="3718716" y="1234709"/>
                </a:lnTo>
                <a:close/>
                <a:moveTo>
                  <a:pt x="3411112" y="1197459"/>
                </a:moveTo>
                <a:lnTo>
                  <a:pt x="3563664" y="1197459"/>
                </a:lnTo>
                <a:lnTo>
                  <a:pt x="3563664" y="1234709"/>
                </a:lnTo>
                <a:lnTo>
                  <a:pt x="3411112" y="1234709"/>
                </a:lnTo>
                <a:close/>
                <a:moveTo>
                  <a:pt x="3109002" y="1197459"/>
                </a:moveTo>
                <a:lnTo>
                  <a:pt x="3261564" y="1197459"/>
                </a:lnTo>
                <a:lnTo>
                  <a:pt x="3261564" y="1234709"/>
                </a:lnTo>
                <a:lnTo>
                  <a:pt x="3109002" y="1234709"/>
                </a:lnTo>
                <a:close/>
                <a:moveTo>
                  <a:pt x="2806889" y="1197459"/>
                </a:moveTo>
                <a:lnTo>
                  <a:pt x="2959441" y="1197459"/>
                </a:lnTo>
                <a:lnTo>
                  <a:pt x="2959441" y="1234709"/>
                </a:lnTo>
                <a:lnTo>
                  <a:pt x="2806889" y="1234709"/>
                </a:lnTo>
                <a:close/>
                <a:moveTo>
                  <a:pt x="2499285" y="1197459"/>
                </a:moveTo>
                <a:lnTo>
                  <a:pt x="2651837" y="1197459"/>
                </a:lnTo>
                <a:lnTo>
                  <a:pt x="2651837" y="1234709"/>
                </a:lnTo>
                <a:lnTo>
                  <a:pt x="2499285" y="1234709"/>
                </a:lnTo>
                <a:close/>
                <a:moveTo>
                  <a:pt x="2191680" y="1197459"/>
                </a:moveTo>
                <a:lnTo>
                  <a:pt x="2344242" y="1197459"/>
                </a:lnTo>
                <a:lnTo>
                  <a:pt x="2344242" y="1234709"/>
                </a:lnTo>
                <a:lnTo>
                  <a:pt x="2191680" y="1234709"/>
                </a:lnTo>
                <a:close/>
                <a:moveTo>
                  <a:pt x="1889570" y="1197459"/>
                </a:moveTo>
                <a:lnTo>
                  <a:pt x="2042122" y="1197459"/>
                </a:lnTo>
                <a:lnTo>
                  <a:pt x="2042122" y="1234709"/>
                </a:lnTo>
                <a:lnTo>
                  <a:pt x="1889570" y="1234709"/>
                </a:lnTo>
                <a:close/>
                <a:moveTo>
                  <a:pt x="1587457" y="1197459"/>
                </a:moveTo>
                <a:lnTo>
                  <a:pt x="1740009" y="1197459"/>
                </a:lnTo>
                <a:lnTo>
                  <a:pt x="1740009" y="1234709"/>
                </a:lnTo>
                <a:lnTo>
                  <a:pt x="1587457" y="1234709"/>
                </a:lnTo>
                <a:close/>
                <a:moveTo>
                  <a:pt x="1279853" y="1197459"/>
                </a:moveTo>
                <a:lnTo>
                  <a:pt x="1432415" y="1197459"/>
                </a:lnTo>
                <a:lnTo>
                  <a:pt x="1432415" y="1234709"/>
                </a:lnTo>
                <a:lnTo>
                  <a:pt x="1279853" y="1234709"/>
                </a:lnTo>
                <a:close/>
                <a:moveTo>
                  <a:pt x="977743" y="1197459"/>
                </a:moveTo>
                <a:lnTo>
                  <a:pt x="1130295" y="1197459"/>
                </a:lnTo>
                <a:lnTo>
                  <a:pt x="1130295" y="1234709"/>
                </a:lnTo>
                <a:lnTo>
                  <a:pt x="977743" y="1234709"/>
                </a:lnTo>
                <a:close/>
                <a:moveTo>
                  <a:pt x="670139" y="1197459"/>
                </a:moveTo>
                <a:lnTo>
                  <a:pt x="822701" y="1197459"/>
                </a:lnTo>
                <a:lnTo>
                  <a:pt x="822701" y="1234709"/>
                </a:lnTo>
                <a:lnTo>
                  <a:pt x="670139" y="1234709"/>
                </a:lnTo>
                <a:close/>
                <a:moveTo>
                  <a:pt x="368025" y="1197459"/>
                </a:moveTo>
                <a:lnTo>
                  <a:pt x="520577" y="1197459"/>
                </a:lnTo>
                <a:lnTo>
                  <a:pt x="520577" y="1234709"/>
                </a:lnTo>
                <a:lnTo>
                  <a:pt x="368025" y="1234709"/>
                </a:lnTo>
                <a:close/>
                <a:moveTo>
                  <a:pt x="4158631" y="1148025"/>
                </a:moveTo>
                <a:lnTo>
                  <a:pt x="4178859" y="1179528"/>
                </a:lnTo>
                <a:cubicBezTo>
                  <a:pt x="4132082" y="1207396"/>
                  <a:pt x="4078985" y="1224359"/>
                  <a:pt x="4024623" y="1229205"/>
                </a:cubicBezTo>
                <a:lnTo>
                  <a:pt x="4020830" y="1191644"/>
                </a:lnTo>
                <a:cubicBezTo>
                  <a:pt x="4070135" y="1186798"/>
                  <a:pt x="4116911" y="1173470"/>
                  <a:pt x="4158631" y="1148025"/>
                </a:cubicBezTo>
                <a:close/>
                <a:moveTo>
                  <a:pt x="110710" y="1082109"/>
                </a:moveTo>
                <a:cubicBezTo>
                  <a:pt x="140258" y="1117869"/>
                  <a:pt x="179656" y="1147464"/>
                  <a:pt x="223978" y="1165961"/>
                </a:cubicBezTo>
                <a:lnTo>
                  <a:pt x="207973" y="1201721"/>
                </a:lnTo>
                <a:cubicBezTo>
                  <a:pt x="159957" y="1179525"/>
                  <a:pt x="115635" y="1147464"/>
                  <a:pt x="82393" y="1106771"/>
                </a:cubicBezTo>
                <a:close/>
                <a:moveTo>
                  <a:pt x="4302526" y="917321"/>
                </a:moveTo>
                <a:lnTo>
                  <a:pt x="4338190" y="921012"/>
                </a:lnTo>
                <a:cubicBezTo>
                  <a:pt x="4334501" y="972690"/>
                  <a:pt x="4317284" y="1025598"/>
                  <a:pt x="4288999" y="1069893"/>
                </a:cubicBezTo>
                <a:lnTo>
                  <a:pt x="4257024" y="1050206"/>
                </a:lnTo>
                <a:cubicBezTo>
                  <a:pt x="4282850" y="1009602"/>
                  <a:pt x="4297607" y="964077"/>
                  <a:pt x="4302526" y="917321"/>
                </a:cubicBezTo>
                <a:close/>
                <a:moveTo>
                  <a:pt x="0" y="812954"/>
                </a:moveTo>
                <a:lnTo>
                  <a:pt x="39295" y="812954"/>
                </a:lnTo>
                <a:lnTo>
                  <a:pt x="39295" y="887545"/>
                </a:lnTo>
                <a:cubicBezTo>
                  <a:pt x="39295" y="912831"/>
                  <a:pt x="41830" y="938116"/>
                  <a:pt x="48168" y="962137"/>
                </a:cubicBezTo>
                <a:lnTo>
                  <a:pt x="11408" y="970987"/>
                </a:lnTo>
                <a:cubicBezTo>
                  <a:pt x="5071" y="944437"/>
                  <a:pt x="0" y="916623"/>
                  <a:pt x="0" y="887545"/>
                </a:cubicBezTo>
                <a:close/>
                <a:moveTo>
                  <a:pt x="4306462" y="615208"/>
                </a:moveTo>
                <a:lnTo>
                  <a:pt x="4343629" y="615208"/>
                </a:lnTo>
                <a:lnTo>
                  <a:pt x="4343629" y="767760"/>
                </a:lnTo>
                <a:lnTo>
                  <a:pt x="4306462" y="767760"/>
                </a:lnTo>
                <a:close/>
                <a:moveTo>
                  <a:pt x="0" y="505350"/>
                </a:moveTo>
                <a:lnTo>
                  <a:pt x="37248" y="505350"/>
                </a:lnTo>
                <a:lnTo>
                  <a:pt x="37248" y="657912"/>
                </a:lnTo>
                <a:lnTo>
                  <a:pt x="0" y="657912"/>
                </a:lnTo>
                <a:close/>
                <a:moveTo>
                  <a:pt x="4306462" y="307604"/>
                </a:moveTo>
                <a:lnTo>
                  <a:pt x="4343629" y="307604"/>
                </a:lnTo>
                <a:lnTo>
                  <a:pt x="4343629" y="460156"/>
                </a:lnTo>
                <a:lnTo>
                  <a:pt x="4306462" y="460156"/>
                </a:lnTo>
                <a:close/>
                <a:moveTo>
                  <a:pt x="0" y="203240"/>
                </a:moveTo>
                <a:lnTo>
                  <a:pt x="37248" y="203240"/>
                </a:lnTo>
                <a:lnTo>
                  <a:pt x="37248" y="355792"/>
                </a:lnTo>
                <a:lnTo>
                  <a:pt x="0" y="355792"/>
                </a:lnTo>
                <a:close/>
                <a:moveTo>
                  <a:pt x="4306462" y="0"/>
                </a:moveTo>
                <a:lnTo>
                  <a:pt x="4343629" y="0"/>
                </a:lnTo>
                <a:lnTo>
                  <a:pt x="4343629" y="152562"/>
                </a:lnTo>
                <a:lnTo>
                  <a:pt x="4306462" y="152562"/>
                </a:lnTo>
                <a:close/>
                <a:moveTo>
                  <a:pt x="0" y="0"/>
                </a:moveTo>
                <a:lnTo>
                  <a:pt x="37248" y="0"/>
                </a:lnTo>
                <a:lnTo>
                  <a:pt x="37248" y="48137"/>
                </a:lnTo>
                <a:lnTo>
                  <a:pt x="0" y="48137"/>
                </a:lnTo>
                <a:close/>
              </a:path>
            </a:pathLst>
          </a:custGeom>
          <a:solidFill>
            <a:schemeClr val="accent6"/>
          </a:solidFill>
          <a:ln>
            <a:noFill/>
          </a:ln>
          <a:effectLst/>
        </p:spPr>
        <p:txBody>
          <a:bodyPr wrap="square" anchor="ctr">
            <a:noAutofit/>
          </a:bodyPr>
          <a:lstStyle/>
          <a:p>
            <a:endParaRPr lang="en-US"/>
          </a:p>
        </p:txBody>
      </p:sp>
      <p:sp>
        <p:nvSpPr>
          <p:cNvPr id="5" name="Freeform: Shape 119">
            <a:extLst>
              <a:ext uri="{FF2B5EF4-FFF2-40B4-BE49-F238E27FC236}">
                <a16:creationId xmlns:a16="http://schemas.microsoft.com/office/drawing/2014/main" id="{00C2DA98-EA5C-BD49-0A06-07A93DBA2239}"/>
              </a:ext>
            </a:extLst>
          </p:cNvPr>
          <p:cNvSpPr>
            <a:spLocks noChangeArrowheads="1"/>
          </p:cNvSpPr>
          <p:nvPr/>
        </p:nvSpPr>
        <p:spPr bwMode="auto">
          <a:xfrm>
            <a:off x="16473314" y="9796747"/>
            <a:ext cx="4343674" cy="1234709"/>
          </a:xfrm>
          <a:custGeom>
            <a:avLst/>
            <a:gdLst>
              <a:gd name="connsiteX0" fmla="*/ 3718720 w 4343674"/>
              <a:gd name="connsiteY0" fmla="*/ 1197459 h 1234709"/>
              <a:gd name="connsiteX1" fmla="*/ 3871282 w 4343674"/>
              <a:gd name="connsiteY1" fmla="*/ 1197459 h 1234709"/>
              <a:gd name="connsiteX2" fmla="*/ 3871282 w 4343674"/>
              <a:gd name="connsiteY2" fmla="*/ 1234709 h 1234709"/>
              <a:gd name="connsiteX3" fmla="*/ 3718720 w 4343674"/>
              <a:gd name="connsiteY3" fmla="*/ 1234709 h 1234709"/>
              <a:gd name="connsiteX4" fmla="*/ 3411114 w 4343674"/>
              <a:gd name="connsiteY4" fmla="*/ 1197459 h 1234709"/>
              <a:gd name="connsiteX5" fmla="*/ 3563666 w 4343674"/>
              <a:gd name="connsiteY5" fmla="*/ 1197459 h 1234709"/>
              <a:gd name="connsiteX6" fmla="*/ 3563666 w 4343674"/>
              <a:gd name="connsiteY6" fmla="*/ 1234709 h 1234709"/>
              <a:gd name="connsiteX7" fmla="*/ 3411114 w 4343674"/>
              <a:gd name="connsiteY7" fmla="*/ 1234709 h 1234709"/>
              <a:gd name="connsiteX8" fmla="*/ 3109002 w 4343674"/>
              <a:gd name="connsiteY8" fmla="*/ 1197459 h 1234709"/>
              <a:gd name="connsiteX9" fmla="*/ 3261554 w 4343674"/>
              <a:gd name="connsiteY9" fmla="*/ 1197459 h 1234709"/>
              <a:gd name="connsiteX10" fmla="*/ 3261554 w 4343674"/>
              <a:gd name="connsiteY10" fmla="*/ 1234709 h 1234709"/>
              <a:gd name="connsiteX11" fmla="*/ 3109002 w 4343674"/>
              <a:gd name="connsiteY11" fmla="*/ 1234709 h 1234709"/>
              <a:gd name="connsiteX12" fmla="*/ 2801398 w 4343674"/>
              <a:gd name="connsiteY12" fmla="*/ 1197459 h 1234709"/>
              <a:gd name="connsiteX13" fmla="*/ 2953960 w 4343674"/>
              <a:gd name="connsiteY13" fmla="*/ 1197459 h 1234709"/>
              <a:gd name="connsiteX14" fmla="*/ 2953960 w 4343674"/>
              <a:gd name="connsiteY14" fmla="*/ 1234709 h 1234709"/>
              <a:gd name="connsiteX15" fmla="*/ 2801398 w 4343674"/>
              <a:gd name="connsiteY15" fmla="*/ 1234709 h 1234709"/>
              <a:gd name="connsiteX16" fmla="*/ 2499288 w 4343674"/>
              <a:gd name="connsiteY16" fmla="*/ 1197459 h 1234709"/>
              <a:gd name="connsiteX17" fmla="*/ 2651840 w 4343674"/>
              <a:gd name="connsiteY17" fmla="*/ 1197459 h 1234709"/>
              <a:gd name="connsiteX18" fmla="*/ 2651840 w 4343674"/>
              <a:gd name="connsiteY18" fmla="*/ 1234709 h 1234709"/>
              <a:gd name="connsiteX19" fmla="*/ 2499288 w 4343674"/>
              <a:gd name="connsiteY19" fmla="*/ 1234709 h 1234709"/>
              <a:gd name="connsiteX20" fmla="*/ 2191684 w 4343674"/>
              <a:gd name="connsiteY20" fmla="*/ 1197459 h 1234709"/>
              <a:gd name="connsiteX21" fmla="*/ 2344236 w 4343674"/>
              <a:gd name="connsiteY21" fmla="*/ 1197459 h 1234709"/>
              <a:gd name="connsiteX22" fmla="*/ 2344236 w 4343674"/>
              <a:gd name="connsiteY22" fmla="*/ 1234709 h 1234709"/>
              <a:gd name="connsiteX23" fmla="*/ 2191684 w 4343674"/>
              <a:gd name="connsiteY23" fmla="*/ 1234709 h 1234709"/>
              <a:gd name="connsiteX24" fmla="*/ 1889570 w 4343674"/>
              <a:gd name="connsiteY24" fmla="*/ 1197459 h 1234709"/>
              <a:gd name="connsiteX25" fmla="*/ 2042132 w 4343674"/>
              <a:gd name="connsiteY25" fmla="*/ 1197459 h 1234709"/>
              <a:gd name="connsiteX26" fmla="*/ 2042132 w 4343674"/>
              <a:gd name="connsiteY26" fmla="*/ 1234709 h 1234709"/>
              <a:gd name="connsiteX27" fmla="*/ 1889570 w 4343674"/>
              <a:gd name="connsiteY27" fmla="*/ 1234709 h 1234709"/>
              <a:gd name="connsiteX28" fmla="*/ 1587462 w 4343674"/>
              <a:gd name="connsiteY28" fmla="*/ 1197459 h 1234709"/>
              <a:gd name="connsiteX29" fmla="*/ 1740012 w 4343674"/>
              <a:gd name="connsiteY29" fmla="*/ 1197459 h 1234709"/>
              <a:gd name="connsiteX30" fmla="*/ 1740012 w 4343674"/>
              <a:gd name="connsiteY30" fmla="*/ 1234709 h 1234709"/>
              <a:gd name="connsiteX31" fmla="*/ 1587462 w 4343674"/>
              <a:gd name="connsiteY31" fmla="*/ 1234709 h 1234709"/>
              <a:gd name="connsiteX32" fmla="*/ 1279856 w 4343674"/>
              <a:gd name="connsiteY32" fmla="*/ 1197459 h 1234709"/>
              <a:gd name="connsiteX33" fmla="*/ 1432418 w 4343674"/>
              <a:gd name="connsiteY33" fmla="*/ 1197459 h 1234709"/>
              <a:gd name="connsiteX34" fmla="*/ 1432418 w 4343674"/>
              <a:gd name="connsiteY34" fmla="*/ 1234709 h 1234709"/>
              <a:gd name="connsiteX35" fmla="*/ 1279856 w 4343674"/>
              <a:gd name="connsiteY35" fmla="*/ 1234709 h 1234709"/>
              <a:gd name="connsiteX36" fmla="*/ 977742 w 4343674"/>
              <a:gd name="connsiteY36" fmla="*/ 1197459 h 1234709"/>
              <a:gd name="connsiteX37" fmla="*/ 1130294 w 4343674"/>
              <a:gd name="connsiteY37" fmla="*/ 1197459 h 1234709"/>
              <a:gd name="connsiteX38" fmla="*/ 1130294 w 4343674"/>
              <a:gd name="connsiteY38" fmla="*/ 1234709 h 1234709"/>
              <a:gd name="connsiteX39" fmla="*/ 977742 w 4343674"/>
              <a:gd name="connsiteY39" fmla="*/ 1234709 h 1234709"/>
              <a:gd name="connsiteX40" fmla="*/ 670138 w 4343674"/>
              <a:gd name="connsiteY40" fmla="*/ 1197459 h 1234709"/>
              <a:gd name="connsiteX41" fmla="*/ 822690 w 4343674"/>
              <a:gd name="connsiteY41" fmla="*/ 1197459 h 1234709"/>
              <a:gd name="connsiteX42" fmla="*/ 822690 w 4343674"/>
              <a:gd name="connsiteY42" fmla="*/ 1234709 h 1234709"/>
              <a:gd name="connsiteX43" fmla="*/ 670138 w 4343674"/>
              <a:gd name="connsiteY43" fmla="*/ 1234709 h 1234709"/>
              <a:gd name="connsiteX44" fmla="*/ 362534 w 4343674"/>
              <a:gd name="connsiteY44" fmla="*/ 1197459 h 1234709"/>
              <a:gd name="connsiteX45" fmla="*/ 515096 w 4343674"/>
              <a:gd name="connsiteY45" fmla="*/ 1197459 h 1234709"/>
              <a:gd name="connsiteX46" fmla="*/ 515096 w 4343674"/>
              <a:gd name="connsiteY46" fmla="*/ 1234709 h 1234709"/>
              <a:gd name="connsiteX47" fmla="*/ 362534 w 4343674"/>
              <a:gd name="connsiteY47" fmla="*/ 1234709 h 1234709"/>
              <a:gd name="connsiteX48" fmla="*/ 4158634 w 4343674"/>
              <a:gd name="connsiteY48" fmla="*/ 1148025 h 1234709"/>
              <a:gd name="connsiteX49" fmla="*/ 4178862 w 4343674"/>
              <a:gd name="connsiteY49" fmla="*/ 1179528 h 1234709"/>
              <a:gd name="connsiteX50" fmla="*/ 4024622 w 4343674"/>
              <a:gd name="connsiteY50" fmla="*/ 1229205 h 1234709"/>
              <a:gd name="connsiteX51" fmla="*/ 4020830 w 4343674"/>
              <a:gd name="connsiteY51" fmla="*/ 1191644 h 1234709"/>
              <a:gd name="connsiteX52" fmla="*/ 4158634 w 4343674"/>
              <a:gd name="connsiteY52" fmla="*/ 1148025 h 1234709"/>
              <a:gd name="connsiteX53" fmla="*/ 111944 w 4343674"/>
              <a:gd name="connsiteY53" fmla="*/ 1082109 h 1234709"/>
              <a:gd name="connsiteX54" fmla="*/ 223981 w 4343674"/>
              <a:gd name="connsiteY54" fmla="*/ 1166825 h 1234709"/>
              <a:gd name="connsiteX55" fmla="*/ 209207 w 4343674"/>
              <a:gd name="connsiteY55" fmla="*/ 1201708 h 1234709"/>
              <a:gd name="connsiteX56" fmla="*/ 82396 w 4343674"/>
              <a:gd name="connsiteY56" fmla="*/ 1107025 h 1234709"/>
              <a:gd name="connsiteX57" fmla="*/ 4300646 w 4343674"/>
              <a:gd name="connsiteY57" fmla="*/ 917321 h 1234709"/>
              <a:gd name="connsiteX58" fmla="*/ 4338208 w 4343674"/>
              <a:gd name="connsiteY58" fmla="*/ 921012 h 1234709"/>
              <a:gd name="connsiteX59" fmla="*/ 4288530 w 4343674"/>
              <a:gd name="connsiteY59" fmla="*/ 1069893 h 1234709"/>
              <a:gd name="connsiteX60" fmla="*/ 4257026 w 4343674"/>
              <a:gd name="connsiteY60" fmla="*/ 1050206 h 1234709"/>
              <a:gd name="connsiteX61" fmla="*/ 4300646 w 4343674"/>
              <a:gd name="connsiteY61" fmla="*/ 917321 h 1234709"/>
              <a:gd name="connsiteX62" fmla="*/ 0 w 4343674"/>
              <a:gd name="connsiteY62" fmla="*/ 812954 h 1234709"/>
              <a:gd name="connsiteX63" fmla="*/ 39297 w 4343674"/>
              <a:gd name="connsiteY63" fmla="*/ 812954 h 1234709"/>
              <a:gd name="connsiteX64" fmla="*/ 39297 w 4343674"/>
              <a:gd name="connsiteY64" fmla="*/ 887545 h 1234709"/>
              <a:gd name="connsiteX65" fmla="*/ 48170 w 4343674"/>
              <a:gd name="connsiteY65" fmla="*/ 962137 h 1234709"/>
              <a:gd name="connsiteX66" fmla="*/ 10141 w 4343674"/>
              <a:gd name="connsiteY66" fmla="*/ 970987 h 1234709"/>
              <a:gd name="connsiteX67" fmla="*/ 0 w 4343674"/>
              <a:gd name="connsiteY67" fmla="*/ 887545 h 1234709"/>
              <a:gd name="connsiteX68" fmla="*/ 4306462 w 4343674"/>
              <a:gd name="connsiteY68" fmla="*/ 615208 h 1234709"/>
              <a:gd name="connsiteX69" fmla="*/ 4343674 w 4343674"/>
              <a:gd name="connsiteY69" fmla="*/ 615208 h 1234709"/>
              <a:gd name="connsiteX70" fmla="*/ 4343674 w 4343674"/>
              <a:gd name="connsiteY70" fmla="*/ 767760 h 1234709"/>
              <a:gd name="connsiteX71" fmla="*/ 4306462 w 4343674"/>
              <a:gd name="connsiteY71" fmla="*/ 767760 h 1234709"/>
              <a:gd name="connsiteX72" fmla="*/ 0 w 4343674"/>
              <a:gd name="connsiteY72" fmla="*/ 505350 h 1234709"/>
              <a:gd name="connsiteX73" fmla="*/ 37250 w 4343674"/>
              <a:gd name="connsiteY73" fmla="*/ 505350 h 1234709"/>
              <a:gd name="connsiteX74" fmla="*/ 37250 w 4343674"/>
              <a:gd name="connsiteY74" fmla="*/ 657912 h 1234709"/>
              <a:gd name="connsiteX75" fmla="*/ 0 w 4343674"/>
              <a:gd name="connsiteY75" fmla="*/ 657912 h 1234709"/>
              <a:gd name="connsiteX76" fmla="*/ 4306462 w 4343674"/>
              <a:gd name="connsiteY76" fmla="*/ 307604 h 1234709"/>
              <a:gd name="connsiteX77" fmla="*/ 4343674 w 4343674"/>
              <a:gd name="connsiteY77" fmla="*/ 307604 h 1234709"/>
              <a:gd name="connsiteX78" fmla="*/ 4343674 w 4343674"/>
              <a:gd name="connsiteY78" fmla="*/ 460156 h 1234709"/>
              <a:gd name="connsiteX79" fmla="*/ 4306462 w 4343674"/>
              <a:gd name="connsiteY79" fmla="*/ 460156 h 1234709"/>
              <a:gd name="connsiteX80" fmla="*/ 0 w 4343674"/>
              <a:gd name="connsiteY80" fmla="*/ 203240 h 1234709"/>
              <a:gd name="connsiteX81" fmla="*/ 37250 w 4343674"/>
              <a:gd name="connsiteY81" fmla="*/ 203240 h 1234709"/>
              <a:gd name="connsiteX82" fmla="*/ 37250 w 4343674"/>
              <a:gd name="connsiteY82" fmla="*/ 355792 h 1234709"/>
              <a:gd name="connsiteX83" fmla="*/ 0 w 4343674"/>
              <a:gd name="connsiteY83" fmla="*/ 355792 h 1234709"/>
              <a:gd name="connsiteX84" fmla="*/ 4306462 w 4343674"/>
              <a:gd name="connsiteY84" fmla="*/ 0 h 1234709"/>
              <a:gd name="connsiteX85" fmla="*/ 4343674 w 4343674"/>
              <a:gd name="connsiteY85" fmla="*/ 0 h 1234709"/>
              <a:gd name="connsiteX86" fmla="*/ 4343674 w 4343674"/>
              <a:gd name="connsiteY86" fmla="*/ 152562 h 1234709"/>
              <a:gd name="connsiteX87" fmla="*/ 4306462 w 4343674"/>
              <a:gd name="connsiteY87" fmla="*/ 152562 h 1234709"/>
              <a:gd name="connsiteX88" fmla="*/ 0 w 4343674"/>
              <a:gd name="connsiteY88" fmla="*/ 0 h 1234709"/>
              <a:gd name="connsiteX89" fmla="*/ 37250 w 4343674"/>
              <a:gd name="connsiteY89" fmla="*/ 0 h 1234709"/>
              <a:gd name="connsiteX90" fmla="*/ 37250 w 4343674"/>
              <a:gd name="connsiteY90" fmla="*/ 48137 h 1234709"/>
              <a:gd name="connsiteX91" fmla="*/ 0 w 4343674"/>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74" h="1234709">
                <a:moveTo>
                  <a:pt x="3718720" y="1197459"/>
                </a:moveTo>
                <a:lnTo>
                  <a:pt x="3871282" y="1197459"/>
                </a:lnTo>
                <a:lnTo>
                  <a:pt x="3871282" y="1234709"/>
                </a:lnTo>
                <a:lnTo>
                  <a:pt x="3718720" y="1234709"/>
                </a:lnTo>
                <a:close/>
                <a:moveTo>
                  <a:pt x="3411114" y="1197459"/>
                </a:moveTo>
                <a:lnTo>
                  <a:pt x="3563666" y="1197459"/>
                </a:lnTo>
                <a:lnTo>
                  <a:pt x="3563666" y="1234709"/>
                </a:lnTo>
                <a:lnTo>
                  <a:pt x="3411114" y="1234709"/>
                </a:lnTo>
                <a:close/>
                <a:moveTo>
                  <a:pt x="3109002" y="1197459"/>
                </a:moveTo>
                <a:lnTo>
                  <a:pt x="3261554" y="1197459"/>
                </a:lnTo>
                <a:lnTo>
                  <a:pt x="3261554" y="1234709"/>
                </a:lnTo>
                <a:lnTo>
                  <a:pt x="3109002" y="1234709"/>
                </a:lnTo>
                <a:close/>
                <a:moveTo>
                  <a:pt x="2801398" y="1197459"/>
                </a:moveTo>
                <a:lnTo>
                  <a:pt x="2953960" y="1197459"/>
                </a:lnTo>
                <a:lnTo>
                  <a:pt x="2953960" y="1234709"/>
                </a:lnTo>
                <a:lnTo>
                  <a:pt x="2801398" y="1234709"/>
                </a:lnTo>
                <a:close/>
                <a:moveTo>
                  <a:pt x="2499288" y="1197459"/>
                </a:moveTo>
                <a:lnTo>
                  <a:pt x="2651840" y="1197459"/>
                </a:lnTo>
                <a:lnTo>
                  <a:pt x="2651840" y="1234709"/>
                </a:lnTo>
                <a:lnTo>
                  <a:pt x="2499288" y="1234709"/>
                </a:lnTo>
                <a:close/>
                <a:moveTo>
                  <a:pt x="2191684" y="1197459"/>
                </a:moveTo>
                <a:lnTo>
                  <a:pt x="2344236" y="1197459"/>
                </a:lnTo>
                <a:lnTo>
                  <a:pt x="2344236" y="1234709"/>
                </a:lnTo>
                <a:lnTo>
                  <a:pt x="2191684" y="1234709"/>
                </a:lnTo>
                <a:close/>
                <a:moveTo>
                  <a:pt x="1889570" y="1197459"/>
                </a:moveTo>
                <a:lnTo>
                  <a:pt x="2042132" y="1197459"/>
                </a:lnTo>
                <a:lnTo>
                  <a:pt x="2042132" y="1234709"/>
                </a:lnTo>
                <a:lnTo>
                  <a:pt x="1889570" y="1234709"/>
                </a:lnTo>
                <a:close/>
                <a:moveTo>
                  <a:pt x="1587462" y="1197459"/>
                </a:moveTo>
                <a:lnTo>
                  <a:pt x="1740012" y="1197459"/>
                </a:lnTo>
                <a:lnTo>
                  <a:pt x="1740012" y="1234709"/>
                </a:lnTo>
                <a:lnTo>
                  <a:pt x="1587462" y="1234709"/>
                </a:lnTo>
                <a:close/>
                <a:moveTo>
                  <a:pt x="1279856" y="1197459"/>
                </a:moveTo>
                <a:lnTo>
                  <a:pt x="1432418" y="1197459"/>
                </a:lnTo>
                <a:lnTo>
                  <a:pt x="1432418" y="1234709"/>
                </a:lnTo>
                <a:lnTo>
                  <a:pt x="1279856" y="1234709"/>
                </a:lnTo>
                <a:close/>
                <a:moveTo>
                  <a:pt x="977742" y="1197459"/>
                </a:moveTo>
                <a:lnTo>
                  <a:pt x="1130294" y="1197459"/>
                </a:lnTo>
                <a:lnTo>
                  <a:pt x="1130294" y="1234709"/>
                </a:lnTo>
                <a:lnTo>
                  <a:pt x="977742" y="1234709"/>
                </a:lnTo>
                <a:close/>
                <a:moveTo>
                  <a:pt x="670138" y="1197459"/>
                </a:moveTo>
                <a:lnTo>
                  <a:pt x="822690" y="1197459"/>
                </a:lnTo>
                <a:lnTo>
                  <a:pt x="822690" y="1234709"/>
                </a:lnTo>
                <a:lnTo>
                  <a:pt x="670138" y="1234709"/>
                </a:lnTo>
                <a:close/>
                <a:moveTo>
                  <a:pt x="362534" y="1197459"/>
                </a:moveTo>
                <a:lnTo>
                  <a:pt x="515096" y="1197459"/>
                </a:lnTo>
                <a:lnTo>
                  <a:pt x="515096" y="1234709"/>
                </a:lnTo>
                <a:lnTo>
                  <a:pt x="362534" y="1234709"/>
                </a:lnTo>
                <a:close/>
                <a:moveTo>
                  <a:pt x="4158634" y="1148025"/>
                </a:moveTo>
                <a:lnTo>
                  <a:pt x="4178862" y="1179528"/>
                </a:lnTo>
                <a:cubicBezTo>
                  <a:pt x="4132086" y="1207396"/>
                  <a:pt x="4078986" y="1224359"/>
                  <a:pt x="4024622" y="1229205"/>
                </a:cubicBezTo>
                <a:lnTo>
                  <a:pt x="4020830" y="1191644"/>
                </a:lnTo>
                <a:cubicBezTo>
                  <a:pt x="4068872" y="1186798"/>
                  <a:pt x="4116914" y="1172258"/>
                  <a:pt x="4158634" y="1148025"/>
                </a:cubicBezTo>
                <a:close/>
                <a:moveTo>
                  <a:pt x="111944" y="1082109"/>
                </a:moveTo>
                <a:cubicBezTo>
                  <a:pt x="141492" y="1118238"/>
                  <a:pt x="180890" y="1148138"/>
                  <a:pt x="223981" y="1166825"/>
                </a:cubicBezTo>
                <a:lnTo>
                  <a:pt x="209207" y="1201708"/>
                </a:lnTo>
                <a:cubicBezTo>
                  <a:pt x="159960" y="1180529"/>
                  <a:pt x="116869" y="1148138"/>
                  <a:pt x="82396" y="1107025"/>
                </a:cubicBezTo>
                <a:close/>
                <a:moveTo>
                  <a:pt x="4300646" y="917321"/>
                </a:moveTo>
                <a:lnTo>
                  <a:pt x="4338208" y="921012"/>
                </a:lnTo>
                <a:cubicBezTo>
                  <a:pt x="4333360" y="972690"/>
                  <a:pt x="4316398" y="1025598"/>
                  <a:pt x="4288530" y="1069893"/>
                </a:cubicBezTo>
                <a:lnTo>
                  <a:pt x="4257026" y="1050206"/>
                </a:lnTo>
                <a:cubicBezTo>
                  <a:pt x="4281260" y="1010833"/>
                  <a:pt x="4297012" y="964077"/>
                  <a:pt x="4300646" y="917321"/>
                </a:cubicBezTo>
                <a:close/>
                <a:moveTo>
                  <a:pt x="0" y="812954"/>
                </a:moveTo>
                <a:lnTo>
                  <a:pt x="39297" y="812954"/>
                </a:lnTo>
                <a:lnTo>
                  <a:pt x="39297" y="887545"/>
                </a:lnTo>
                <a:cubicBezTo>
                  <a:pt x="39297" y="912831"/>
                  <a:pt x="41832" y="938116"/>
                  <a:pt x="48170" y="962137"/>
                </a:cubicBezTo>
                <a:lnTo>
                  <a:pt x="10141" y="970987"/>
                </a:lnTo>
                <a:cubicBezTo>
                  <a:pt x="3803" y="944437"/>
                  <a:pt x="0" y="916623"/>
                  <a:pt x="0" y="887545"/>
                </a:cubicBezTo>
                <a:close/>
                <a:moveTo>
                  <a:pt x="4306462" y="615208"/>
                </a:moveTo>
                <a:lnTo>
                  <a:pt x="4343674" y="615208"/>
                </a:lnTo>
                <a:lnTo>
                  <a:pt x="4343674" y="767760"/>
                </a:lnTo>
                <a:lnTo>
                  <a:pt x="4306462" y="767760"/>
                </a:lnTo>
                <a:close/>
                <a:moveTo>
                  <a:pt x="0" y="505350"/>
                </a:moveTo>
                <a:lnTo>
                  <a:pt x="37250" y="505350"/>
                </a:lnTo>
                <a:lnTo>
                  <a:pt x="37250" y="657912"/>
                </a:lnTo>
                <a:lnTo>
                  <a:pt x="0" y="657912"/>
                </a:lnTo>
                <a:close/>
                <a:moveTo>
                  <a:pt x="4306462" y="307604"/>
                </a:moveTo>
                <a:lnTo>
                  <a:pt x="4343674" y="307604"/>
                </a:lnTo>
                <a:lnTo>
                  <a:pt x="4343674" y="460156"/>
                </a:lnTo>
                <a:lnTo>
                  <a:pt x="4306462" y="460156"/>
                </a:lnTo>
                <a:close/>
                <a:moveTo>
                  <a:pt x="0" y="203240"/>
                </a:moveTo>
                <a:lnTo>
                  <a:pt x="37250" y="203240"/>
                </a:lnTo>
                <a:lnTo>
                  <a:pt x="37250" y="355792"/>
                </a:lnTo>
                <a:lnTo>
                  <a:pt x="0" y="355792"/>
                </a:lnTo>
                <a:close/>
                <a:moveTo>
                  <a:pt x="4306462" y="0"/>
                </a:moveTo>
                <a:lnTo>
                  <a:pt x="4343674" y="0"/>
                </a:lnTo>
                <a:lnTo>
                  <a:pt x="4343674" y="152562"/>
                </a:lnTo>
                <a:lnTo>
                  <a:pt x="4306462" y="152562"/>
                </a:lnTo>
                <a:close/>
                <a:moveTo>
                  <a:pt x="0" y="0"/>
                </a:moveTo>
                <a:lnTo>
                  <a:pt x="37250" y="0"/>
                </a:lnTo>
                <a:lnTo>
                  <a:pt x="37250" y="48137"/>
                </a:lnTo>
                <a:lnTo>
                  <a:pt x="0" y="48137"/>
                </a:lnTo>
                <a:close/>
              </a:path>
            </a:pathLst>
          </a:custGeom>
          <a:solidFill>
            <a:schemeClr val="accent6"/>
          </a:solidFill>
          <a:ln>
            <a:noFill/>
          </a:ln>
          <a:effectLst/>
        </p:spPr>
        <p:txBody>
          <a:bodyPr wrap="square" anchor="ctr">
            <a:noAutofit/>
          </a:bodyPr>
          <a:lstStyle/>
          <a:p>
            <a:endParaRPr lang="en-US"/>
          </a:p>
        </p:txBody>
      </p:sp>
      <p:sp>
        <p:nvSpPr>
          <p:cNvPr id="6" name="Freeform 7">
            <a:extLst>
              <a:ext uri="{FF2B5EF4-FFF2-40B4-BE49-F238E27FC236}">
                <a16:creationId xmlns:a16="http://schemas.microsoft.com/office/drawing/2014/main" id="{DD958CC9-8804-348A-22DF-A4D3BF3F2A58}"/>
              </a:ext>
            </a:extLst>
          </p:cNvPr>
          <p:cNvSpPr>
            <a:spLocks noChangeArrowheads="1"/>
          </p:cNvSpPr>
          <p:nvPr/>
        </p:nvSpPr>
        <p:spPr bwMode="auto">
          <a:xfrm>
            <a:off x="3559424" y="9796747"/>
            <a:ext cx="38449" cy="1213940"/>
          </a:xfrm>
          <a:custGeom>
            <a:avLst/>
            <a:gdLst>
              <a:gd name="T0" fmla="*/ 31 w 32"/>
              <a:gd name="T1" fmla="*/ 974 h 975"/>
              <a:gd name="T2" fmla="*/ 0 w 32"/>
              <a:gd name="T3" fmla="*/ 974 h 975"/>
              <a:gd name="T4" fmla="*/ 0 w 32"/>
              <a:gd name="T5" fmla="*/ 0 h 975"/>
              <a:gd name="T6" fmla="*/ 31 w 32"/>
              <a:gd name="T7" fmla="*/ 0 h 975"/>
              <a:gd name="T8" fmla="*/ 31 w 32"/>
              <a:gd name="T9" fmla="*/ 974 h 975"/>
            </a:gdLst>
            <a:ahLst/>
            <a:cxnLst>
              <a:cxn ang="0">
                <a:pos x="T0" y="T1"/>
              </a:cxn>
              <a:cxn ang="0">
                <a:pos x="T2" y="T3"/>
              </a:cxn>
              <a:cxn ang="0">
                <a:pos x="T4" y="T5"/>
              </a:cxn>
              <a:cxn ang="0">
                <a:pos x="T6" y="T7"/>
              </a:cxn>
              <a:cxn ang="0">
                <a:pos x="T8" y="T9"/>
              </a:cxn>
            </a:cxnLst>
            <a:rect l="0" t="0" r="r" b="b"/>
            <a:pathLst>
              <a:path w="32" h="975">
                <a:moveTo>
                  <a:pt x="31" y="974"/>
                </a:moveTo>
                <a:lnTo>
                  <a:pt x="0" y="974"/>
                </a:lnTo>
                <a:lnTo>
                  <a:pt x="0" y="0"/>
                </a:lnTo>
                <a:lnTo>
                  <a:pt x="31" y="0"/>
                </a:lnTo>
                <a:lnTo>
                  <a:pt x="31" y="974"/>
                </a:lnTo>
              </a:path>
            </a:pathLst>
          </a:custGeom>
          <a:solidFill>
            <a:schemeClr val="accent6"/>
          </a:solidFill>
          <a:ln>
            <a:noFill/>
          </a:ln>
          <a:effectLst/>
        </p:spPr>
        <p:txBody>
          <a:bodyPr wrap="none" anchor="ctr"/>
          <a:lstStyle/>
          <a:p>
            <a:endParaRPr lang="en-US"/>
          </a:p>
        </p:txBody>
      </p:sp>
      <p:sp>
        <p:nvSpPr>
          <p:cNvPr id="7" name="Freeform 8">
            <a:extLst>
              <a:ext uri="{FF2B5EF4-FFF2-40B4-BE49-F238E27FC236}">
                <a16:creationId xmlns:a16="http://schemas.microsoft.com/office/drawing/2014/main" id="{05A30641-76A6-1FB8-DC41-6D5E0061D2ED}"/>
              </a:ext>
            </a:extLst>
          </p:cNvPr>
          <p:cNvSpPr>
            <a:spLocks noChangeArrowheads="1"/>
          </p:cNvSpPr>
          <p:nvPr/>
        </p:nvSpPr>
        <p:spPr bwMode="auto">
          <a:xfrm>
            <a:off x="3361678" y="10790970"/>
            <a:ext cx="439435" cy="439435"/>
          </a:xfrm>
          <a:custGeom>
            <a:avLst/>
            <a:gdLst>
              <a:gd name="T0" fmla="*/ 353 w 354"/>
              <a:gd name="T1" fmla="*/ 177 h 354"/>
              <a:gd name="T2" fmla="*/ 353 w 354"/>
              <a:gd name="T3" fmla="*/ 177 h 354"/>
              <a:gd name="T4" fmla="*/ 176 w 354"/>
              <a:gd name="T5" fmla="*/ 353 h 354"/>
              <a:gd name="T6" fmla="*/ 176 w 354"/>
              <a:gd name="T7" fmla="*/ 353 h 354"/>
              <a:gd name="T8" fmla="*/ 0 w 354"/>
              <a:gd name="T9" fmla="*/ 177 h 354"/>
              <a:gd name="T10" fmla="*/ 0 w 354"/>
              <a:gd name="T11" fmla="*/ 177 h 354"/>
              <a:gd name="T12" fmla="*/ 176 w 354"/>
              <a:gd name="T13" fmla="*/ 0 h 354"/>
              <a:gd name="T14" fmla="*/ 176 w 354"/>
              <a:gd name="T15" fmla="*/ 0 h 354"/>
              <a:gd name="T16" fmla="*/ 353 w 354"/>
              <a:gd name="T17" fmla="*/ 1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353" y="177"/>
                </a:moveTo>
                <a:lnTo>
                  <a:pt x="353" y="177"/>
                </a:lnTo>
                <a:cubicBezTo>
                  <a:pt x="353" y="274"/>
                  <a:pt x="274" y="353"/>
                  <a:pt x="176" y="353"/>
                </a:cubicBezTo>
                <a:lnTo>
                  <a:pt x="176" y="353"/>
                </a:lnTo>
                <a:cubicBezTo>
                  <a:pt x="79" y="353"/>
                  <a:pt x="0" y="274"/>
                  <a:pt x="0" y="177"/>
                </a:cubicBezTo>
                <a:lnTo>
                  <a:pt x="0" y="177"/>
                </a:lnTo>
                <a:cubicBezTo>
                  <a:pt x="0" y="79"/>
                  <a:pt x="79" y="0"/>
                  <a:pt x="176" y="0"/>
                </a:cubicBezTo>
                <a:lnTo>
                  <a:pt x="176" y="0"/>
                </a:lnTo>
                <a:cubicBezTo>
                  <a:pt x="274" y="0"/>
                  <a:pt x="353" y="79"/>
                  <a:pt x="353" y="177"/>
                </a:cubicBezTo>
              </a:path>
            </a:pathLst>
          </a:custGeom>
          <a:solidFill>
            <a:schemeClr val="accent6"/>
          </a:solidFill>
          <a:ln>
            <a:noFill/>
          </a:ln>
          <a:effectLst/>
        </p:spPr>
        <p:txBody>
          <a:bodyPr wrap="none" anchor="ctr"/>
          <a:lstStyle/>
          <a:p>
            <a:endParaRPr lang="en-US"/>
          </a:p>
        </p:txBody>
      </p:sp>
      <p:sp>
        <p:nvSpPr>
          <p:cNvPr id="8" name="Freeform 9">
            <a:extLst>
              <a:ext uri="{FF2B5EF4-FFF2-40B4-BE49-F238E27FC236}">
                <a16:creationId xmlns:a16="http://schemas.microsoft.com/office/drawing/2014/main" id="{E5F7FADB-5B76-EB19-643F-84871BDB2CC5}"/>
              </a:ext>
            </a:extLst>
          </p:cNvPr>
          <p:cNvSpPr>
            <a:spLocks noChangeArrowheads="1"/>
          </p:cNvSpPr>
          <p:nvPr/>
        </p:nvSpPr>
        <p:spPr bwMode="auto">
          <a:xfrm>
            <a:off x="20779776" y="4336769"/>
            <a:ext cx="38452" cy="1213940"/>
          </a:xfrm>
          <a:custGeom>
            <a:avLst/>
            <a:gdLst>
              <a:gd name="T0" fmla="*/ 30 w 31"/>
              <a:gd name="T1" fmla="*/ 973 h 974"/>
              <a:gd name="T2" fmla="*/ 0 w 31"/>
              <a:gd name="T3" fmla="*/ 973 h 974"/>
              <a:gd name="T4" fmla="*/ 0 w 31"/>
              <a:gd name="T5" fmla="*/ 0 h 974"/>
              <a:gd name="T6" fmla="*/ 30 w 31"/>
              <a:gd name="T7" fmla="*/ 0 h 974"/>
              <a:gd name="T8" fmla="*/ 30 w 31"/>
              <a:gd name="T9" fmla="*/ 973 h 974"/>
            </a:gdLst>
            <a:ahLst/>
            <a:cxnLst>
              <a:cxn ang="0">
                <a:pos x="T0" y="T1"/>
              </a:cxn>
              <a:cxn ang="0">
                <a:pos x="T2" y="T3"/>
              </a:cxn>
              <a:cxn ang="0">
                <a:pos x="T4" y="T5"/>
              </a:cxn>
              <a:cxn ang="0">
                <a:pos x="T6" y="T7"/>
              </a:cxn>
              <a:cxn ang="0">
                <a:pos x="T8" y="T9"/>
              </a:cxn>
            </a:cxnLst>
            <a:rect l="0" t="0" r="r" b="b"/>
            <a:pathLst>
              <a:path w="31" h="974">
                <a:moveTo>
                  <a:pt x="30" y="973"/>
                </a:moveTo>
                <a:lnTo>
                  <a:pt x="0" y="973"/>
                </a:lnTo>
                <a:lnTo>
                  <a:pt x="0" y="0"/>
                </a:lnTo>
                <a:lnTo>
                  <a:pt x="30" y="0"/>
                </a:lnTo>
                <a:lnTo>
                  <a:pt x="30" y="973"/>
                </a:lnTo>
              </a:path>
            </a:pathLst>
          </a:custGeom>
          <a:solidFill>
            <a:schemeClr val="accent6"/>
          </a:solidFill>
          <a:ln>
            <a:noFill/>
          </a:ln>
          <a:effectLst/>
        </p:spPr>
        <p:txBody>
          <a:bodyPr wrap="none" anchor="ctr"/>
          <a:lstStyle/>
          <a:p>
            <a:endParaRPr lang="en-US"/>
          </a:p>
        </p:txBody>
      </p:sp>
      <p:sp>
        <p:nvSpPr>
          <p:cNvPr id="9" name="Freeform 10">
            <a:extLst>
              <a:ext uri="{FF2B5EF4-FFF2-40B4-BE49-F238E27FC236}">
                <a16:creationId xmlns:a16="http://schemas.microsoft.com/office/drawing/2014/main" id="{7499571D-B5C5-5FBC-D914-89F4487E456C}"/>
              </a:ext>
            </a:extLst>
          </p:cNvPr>
          <p:cNvSpPr>
            <a:spLocks noChangeArrowheads="1"/>
          </p:cNvSpPr>
          <p:nvPr/>
        </p:nvSpPr>
        <p:spPr bwMode="auto">
          <a:xfrm>
            <a:off x="20576539" y="4117052"/>
            <a:ext cx="439435" cy="444929"/>
          </a:xfrm>
          <a:custGeom>
            <a:avLst/>
            <a:gdLst>
              <a:gd name="T0" fmla="*/ 0 w 354"/>
              <a:gd name="T1" fmla="*/ 177 h 355"/>
              <a:gd name="T2" fmla="*/ 0 w 354"/>
              <a:gd name="T3" fmla="*/ 177 h 355"/>
              <a:gd name="T4" fmla="*/ 176 w 354"/>
              <a:gd name="T5" fmla="*/ 0 h 355"/>
              <a:gd name="T6" fmla="*/ 176 w 354"/>
              <a:gd name="T7" fmla="*/ 0 h 355"/>
              <a:gd name="T8" fmla="*/ 353 w 354"/>
              <a:gd name="T9" fmla="*/ 177 h 355"/>
              <a:gd name="T10" fmla="*/ 353 w 354"/>
              <a:gd name="T11" fmla="*/ 177 h 355"/>
              <a:gd name="T12" fmla="*/ 176 w 354"/>
              <a:gd name="T13" fmla="*/ 354 h 355"/>
              <a:gd name="T14" fmla="*/ 176 w 354"/>
              <a:gd name="T15" fmla="*/ 354 h 355"/>
              <a:gd name="T16" fmla="*/ 0 w 354"/>
              <a:gd name="T17" fmla="*/ 17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5">
                <a:moveTo>
                  <a:pt x="0" y="177"/>
                </a:moveTo>
                <a:lnTo>
                  <a:pt x="0" y="177"/>
                </a:lnTo>
                <a:cubicBezTo>
                  <a:pt x="0" y="79"/>
                  <a:pt x="79" y="0"/>
                  <a:pt x="176" y="0"/>
                </a:cubicBezTo>
                <a:lnTo>
                  <a:pt x="176" y="0"/>
                </a:lnTo>
                <a:cubicBezTo>
                  <a:pt x="274" y="0"/>
                  <a:pt x="353" y="79"/>
                  <a:pt x="353" y="177"/>
                </a:cubicBezTo>
                <a:lnTo>
                  <a:pt x="353" y="177"/>
                </a:lnTo>
                <a:cubicBezTo>
                  <a:pt x="353" y="274"/>
                  <a:pt x="274" y="354"/>
                  <a:pt x="176" y="354"/>
                </a:cubicBezTo>
                <a:lnTo>
                  <a:pt x="176" y="354"/>
                </a:lnTo>
                <a:cubicBezTo>
                  <a:pt x="79" y="354"/>
                  <a:pt x="0" y="274"/>
                  <a:pt x="0" y="177"/>
                </a:cubicBezTo>
              </a:path>
            </a:pathLst>
          </a:custGeom>
          <a:solidFill>
            <a:schemeClr val="accent6"/>
          </a:solidFill>
          <a:ln>
            <a:noFill/>
          </a:ln>
          <a:effectLst/>
        </p:spPr>
        <p:txBody>
          <a:bodyPr wrap="none" anchor="ctr"/>
          <a:lstStyle/>
          <a:p>
            <a:endParaRPr lang="en-US"/>
          </a:p>
        </p:txBody>
      </p:sp>
      <p:sp>
        <p:nvSpPr>
          <p:cNvPr id="10" name="Freeform 11">
            <a:extLst>
              <a:ext uri="{FF2B5EF4-FFF2-40B4-BE49-F238E27FC236}">
                <a16:creationId xmlns:a16="http://schemas.microsoft.com/office/drawing/2014/main" id="{60DCA8D0-C296-050A-8CD6-B09766B15260}"/>
              </a:ext>
            </a:extLst>
          </p:cNvPr>
          <p:cNvSpPr>
            <a:spLocks noChangeArrowheads="1"/>
          </p:cNvSpPr>
          <p:nvPr/>
        </p:nvSpPr>
        <p:spPr bwMode="auto">
          <a:xfrm>
            <a:off x="19054994" y="5550709"/>
            <a:ext cx="3482521" cy="4251532"/>
          </a:xfrm>
          <a:custGeom>
            <a:avLst/>
            <a:gdLst>
              <a:gd name="T0" fmla="*/ 2752 w 2794"/>
              <a:gd name="T1" fmla="*/ 3089 h 3411"/>
              <a:gd name="T2" fmla="*/ 2752 w 2794"/>
              <a:gd name="T3" fmla="*/ 3089 h 3411"/>
              <a:gd name="T4" fmla="*/ 2471 w 2794"/>
              <a:gd name="T5" fmla="*/ 3370 h 3411"/>
              <a:gd name="T6" fmla="*/ 321 w 2794"/>
              <a:gd name="T7" fmla="*/ 3370 h 3411"/>
              <a:gd name="T8" fmla="*/ 321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5 w 2794"/>
              <a:gd name="T21" fmla="*/ 0 h 3411"/>
              <a:gd name="T22" fmla="*/ 1725 w 2794"/>
              <a:gd name="T23" fmla="*/ 0 h 3411"/>
              <a:gd name="T24" fmla="*/ 1396 w 2794"/>
              <a:gd name="T25" fmla="*/ 239 h 3411"/>
              <a:gd name="T26" fmla="*/ 1396 w 2794"/>
              <a:gd name="T27" fmla="*/ 239 h 3411"/>
              <a:gd name="T28" fmla="*/ 1067 w 2794"/>
              <a:gd name="T29" fmla="*/ 0 h 3411"/>
              <a:gd name="T30" fmla="*/ 321 w 2794"/>
              <a:gd name="T31" fmla="*/ 0 h 3411"/>
              <a:gd name="T32" fmla="*/ 321 w 2794"/>
              <a:gd name="T33" fmla="*/ 0 h 3411"/>
              <a:gd name="T34" fmla="*/ 0 w 2794"/>
              <a:gd name="T35" fmla="*/ 321 h 3411"/>
              <a:gd name="T36" fmla="*/ 0 w 2794"/>
              <a:gd name="T37" fmla="*/ 3089 h 3411"/>
              <a:gd name="T38" fmla="*/ 0 w 2794"/>
              <a:gd name="T39" fmla="*/ 3089 h 3411"/>
              <a:gd name="T40" fmla="*/ 321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1" y="3370"/>
                </a:lnTo>
                <a:lnTo>
                  <a:pt x="321" y="3370"/>
                </a:lnTo>
                <a:cubicBezTo>
                  <a:pt x="167" y="3370"/>
                  <a:pt x="41" y="3244"/>
                  <a:pt x="41" y="3089"/>
                </a:cubicBezTo>
                <a:lnTo>
                  <a:pt x="41" y="935"/>
                </a:lnTo>
                <a:lnTo>
                  <a:pt x="2752" y="935"/>
                </a:lnTo>
                <a:lnTo>
                  <a:pt x="2752"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3" y="3266"/>
                  <a:pt x="2793" y="3089"/>
                </a:cubicBezTo>
                <a:lnTo>
                  <a:pt x="2793" y="321"/>
                </a:lnTo>
                <a:lnTo>
                  <a:pt x="2793" y="321"/>
                </a:lnTo>
                <a:cubicBezTo>
                  <a:pt x="2793" y="145"/>
                  <a:pt x="2648" y="0"/>
                  <a:pt x="2471" y="0"/>
                </a:cubicBezTo>
                <a:close/>
              </a:path>
            </a:pathLst>
          </a:custGeom>
          <a:solidFill>
            <a:schemeClr val="accent5"/>
          </a:solidFill>
          <a:ln>
            <a:noFill/>
          </a:ln>
          <a:effectLst/>
        </p:spPr>
        <p:txBody>
          <a:bodyPr wrap="none" anchor="ctr"/>
          <a:lstStyle/>
          <a:p>
            <a:endParaRPr lang="en-US"/>
          </a:p>
        </p:txBody>
      </p:sp>
      <p:sp>
        <p:nvSpPr>
          <p:cNvPr id="11" name="Freeform 12">
            <a:extLst>
              <a:ext uri="{FF2B5EF4-FFF2-40B4-BE49-F238E27FC236}">
                <a16:creationId xmlns:a16="http://schemas.microsoft.com/office/drawing/2014/main" id="{E7F52BA6-9B3B-69A4-19F9-103922EE6D0A}"/>
              </a:ext>
            </a:extLst>
          </p:cNvPr>
          <p:cNvSpPr>
            <a:spLocks noChangeArrowheads="1"/>
          </p:cNvSpPr>
          <p:nvPr/>
        </p:nvSpPr>
        <p:spPr bwMode="auto">
          <a:xfrm>
            <a:off x="14754027" y="5550709"/>
            <a:ext cx="3482521" cy="4251532"/>
          </a:xfrm>
          <a:custGeom>
            <a:avLst/>
            <a:gdLst>
              <a:gd name="T0" fmla="*/ 2752 w 2794"/>
              <a:gd name="T1" fmla="*/ 3089 h 3411"/>
              <a:gd name="T2" fmla="*/ 2752 w 2794"/>
              <a:gd name="T3" fmla="*/ 3089 h 3411"/>
              <a:gd name="T4" fmla="*/ 2472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2 w 2794"/>
              <a:gd name="T19" fmla="*/ 0 h 3411"/>
              <a:gd name="T20" fmla="*/ 1726 w 2794"/>
              <a:gd name="T21" fmla="*/ 0 h 3411"/>
              <a:gd name="T22" fmla="*/ 1726 w 2794"/>
              <a:gd name="T23" fmla="*/ 0 h 3411"/>
              <a:gd name="T24" fmla="*/ 1397 w 2794"/>
              <a:gd name="T25" fmla="*/ 239 h 3411"/>
              <a:gd name="T26" fmla="*/ 1397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2 w 2794"/>
              <a:gd name="T43" fmla="*/ 3410 h 3411"/>
              <a:gd name="T44" fmla="*/ 2472 w 2794"/>
              <a:gd name="T45" fmla="*/ 3410 h 3411"/>
              <a:gd name="T46" fmla="*/ 2793 w 2794"/>
              <a:gd name="T47" fmla="*/ 3089 h 3411"/>
              <a:gd name="T48" fmla="*/ 2793 w 2794"/>
              <a:gd name="T49" fmla="*/ 321 h 3411"/>
              <a:gd name="T50" fmla="*/ 2793 w 2794"/>
              <a:gd name="T51" fmla="*/ 321 h 3411"/>
              <a:gd name="T52" fmla="*/ 2472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2" y="3370"/>
                </a:cubicBezTo>
                <a:lnTo>
                  <a:pt x="322" y="3370"/>
                </a:lnTo>
                <a:lnTo>
                  <a:pt x="322" y="3370"/>
                </a:lnTo>
                <a:cubicBezTo>
                  <a:pt x="167" y="3370"/>
                  <a:pt x="41" y="3244"/>
                  <a:pt x="41" y="3089"/>
                </a:cubicBezTo>
                <a:lnTo>
                  <a:pt x="41" y="935"/>
                </a:lnTo>
                <a:lnTo>
                  <a:pt x="2752" y="935"/>
                </a:lnTo>
                <a:lnTo>
                  <a:pt x="2752" y="3089"/>
                </a:lnTo>
                <a:close/>
                <a:moveTo>
                  <a:pt x="2472" y="0"/>
                </a:moveTo>
                <a:lnTo>
                  <a:pt x="1726" y="0"/>
                </a:lnTo>
                <a:lnTo>
                  <a:pt x="1726" y="0"/>
                </a:lnTo>
                <a:cubicBezTo>
                  <a:pt x="1681" y="139"/>
                  <a:pt x="1551" y="239"/>
                  <a:pt x="1397" y="239"/>
                </a:cubicBezTo>
                <a:lnTo>
                  <a:pt x="1397" y="239"/>
                </a:lnTo>
                <a:cubicBezTo>
                  <a:pt x="1243" y="239"/>
                  <a:pt x="1113" y="139"/>
                  <a:pt x="1067" y="0"/>
                </a:cubicBezTo>
                <a:lnTo>
                  <a:pt x="322" y="0"/>
                </a:lnTo>
                <a:lnTo>
                  <a:pt x="322" y="0"/>
                </a:lnTo>
                <a:cubicBezTo>
                  <a:pt x="145" y="0"/>
                  <a:pt x="0" y="145"/>
                  <a:pt x="0" y="321"/>
                </a:cubicBezTo>
                <a:lnTo>
                  <a:pt x="0" y="3089"/>
                </a:lnTo>
                <a:lnTo>
                  <a:pt x="0" y="3089"/>
                </a:lnTo>
                <a:cubicBezTo>
                  <a:pt x="0" y="3266"/>
                  <a:pt x="145" y="3410"/>
                  <a:pt x="322" y="3410"/>
                </a:cubicBezTo>
                <a:lnTo>
                  <a:pt x="2472" y="3410"/>
                </a:lnTo>
                <a:lnTo>
                  <a:pt x="2472" y="3410"/>
                </a:lnTo>
                <a:cubicBezTo>
                  <a:pt x="2649" y="3410"/>
                  <a:pt x="2793" y="3266"/>
                  <a:pt x="2793" y="3089"/>
                </a:cubicBezTo>
                <a:lnTo>
                  <a:pt x="2793" y="321"/>
                </a:lnTo>
                <a:lnTo>
                  <a:pt x="2793" y="321"/>
                </a:lnTo>
                <a:cubicBezTo>
                  <a:pt x="2793" y="145"/>
                  <a:pt x="2649" y="0"/>
                  <a:pt x="2472" y="0"/>
                </a:cubicBezTo>
                <a:close/>
              </a:path>
            </a:pathLst>
          </a:custGeom>
          <a:solidFill>
            <a:schemeClr val="accent4"/>
          </a:solidFill>
          <a:ln>
            <a:noFill/>
          </a:ln>
          <a:effectLst/>
        </p:spPr>
        <p:txBody>
          <a:bodyPr wrap="none" anchor="ctr"/>
          <a:lstStyle/>
          <a:p>
            <a:endParaRPr lang="en-US"/>
          </a:p>
        </p:txBody>
      </p:sp>
      <p:sp>
        <p:nvSpPr>
          <p:cNvPr id="12" name="Freeform 13">
            <a:extLst>
              <a:ext uri="{FF2B5EF4-FFF2-40B4-BE49-F238E27FC236}">
                <a16:creationId xmlns:a16="http://schemas.microsoft.com/office/drawing/2014/main" id="{7F29423F-CED8-2663-007E-E10F04273C24}"/>
              </a:ext>
            </a:extLst>
          </p:cNvPr>
          <p:cNvSpPr>
            <a:spLocks noChangeArrowheads="1"/>
          </p:cNvSpPr>
          <p:nvPr/>
        </p:nvSpPr>
        <p:spPr bwMode="auto">
          <a:xfrm>
            <a:off x="16110781" y="5039865"/>
            <a:ext cx="763520" cy="763520"/>
          </a:xfrm>
          <a:custGeom>
            <a:avLst/>
            <a:gdLst>
              <a:gd name="T0" fmla="*/ 306 w 612"/>
              <a:gd name="T1" fmla="*/ 0 h 611"/>
              <a:gd name="T2" fmla="*/ 306 w 612"/>
              <a:gd name="T3" fmla="*/ 0 h 611"/>
              <a:gd name="T4" fmla="*/ 0 w 612"/>
              <a:gd name="T5" fmla="*/ 305 h 611"/>
              <a:gd name="T6" fmla="*/ 0 w 612"/>
              <a:gd name="T7" fmla="*/ 305 h 611"/>
              <a:gd name="T8" fmla="*/ 306 w 612"/>
              <a:gd name="T9" fmla="*/ 610 h 611"/>
              <a:gd name="T10" fmla="*/ 306 w 612"/>
              <a:gd name="T11" fmla="*/ 610 h 611"/>
              <a:gd name="T12" fmla="*/ 611 w 612"/>
              <a:gd name="T13" fmla="*/ 305 h 611"/>
              <a:gd name="T14" fmla="*/ 611 w 612"/>
              <a:gd name="T15" fmla="*/ 305 h 611"/>
              <a:gd name="T16" fmla="*/ 306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6" y="0"/>
                </a:moveTo>
                <a:lnTo>
                  <a:pt x="306" y="0"/>
                </a:lnTo>
                <a:cubicBezTo>
                  <a:pt x="137" y="0"/>
                  <a:pt x="0" y="136"/>
                  <a:pt x="0" y="305"/>
                </a:cubicBezTo>
                <a:lnTo>
                  <a:pt x="0" y="305"/>
                </a:lnTo>
                <a:cubicBezTo>
                  <a:pt x="0" y="474"/>
                  <a:pt x="137" y="610"/>
                  <a:pt x="306" y="610"/>
                </a:cubicBezTo>
                <a:lnTo>
                  <a:pt x="306" y="610"/>
                </a:lnTo>
                <a:cubicBezTo>
                  <a:pt x="474" y="610"/>
                  <a:pt x="611" y="474"/>
                  <a:pt x="611" y="305"/>
                </a:cubicBezTo>
                <a:lnTo>
                  <a:pt x="611" y="305"/>
                </a:lnTo>
                <a:cubicBezTo>
                  <a:pt x="611" y="136"/>
                  <a:pt x="474" y="0"/>
                  <a:pt x="306" y="0"/>
                </a:cubicBezTo>
              </a:path>
            </a:pathLst>
          </a:custGeom>
          <a:solidFill>
            <a:schemeClr val="accent4"/>
          </a:solidFill>
          <a:ln>
            <a:noFill/>
          </a:ln>
          <a:effectLst/>
        </p:spPr>
        <p:txBody>
          <a:bodyPr wrap="none" anchor="ctr"/>
          <a:lstStyle/>
          <a:p>
            <a:endParaRPr lang="en-US"/>
          </a:p>
        </p:txBody>
      </p:sp>
      <p:sp>
        <p:nvSpPr>
          <p:cNvPr id="13" name="Freeform 14">
            <a:extLst>
              <a:ext uri="{FF2B5EF4-FFF2-40B4-BE49-F238E27FC236}">
                <a16:creationId xmlns:a16="http://schemas.microsoft.com/office/drawing/2014/main" id="{3C19FC0B-0BA0-7BFB-DA67-A5773B579B37}"/>
              </a:ext>
            </a:extLst>
          </p:cNvPr>
          <p:cNvSpPr>
            <a:spLocks noChangeArrowheads="1"/>
          </p:cNvSpPr>
          <p:nvPr/>
        </p:nvSpPr>
        <p:spPr bwMode="auto">
          <a:xfrm>
            <a:off x="6146595" y="5550709"/>
            <a:ext cx="3477030" cy="4251532"/>
          </a:xfrm>
          <a:custGeom>
            <a:avLst/>
            <a:gdLst>
              <a:gd name="T0" fmla="*/ 2751 w 2793"/>
              <a:gd name="T1" fmla="*/ 3089 h 3411"/>
              <a:gd name="T2" fmla="*/ 2751 w 2793"/>
              <a:gd name="T3" fmla="*/ 3089 h 3411"/>
              <a:gd name="T4" fmla="*/ 2471 w 2793"/>
              <a:gd name="T5" fmla="*/ 3370 h 3411"/>
              <a:gd name="T6" fmla="*/ 321 w 2793"/>
              <a:gd name="T7" fmla="*/ 3370 h 3411"/>
              <a:gd name="T8" fmla="*/ 321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1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1 w 2793"/>
              <a:gd name="T31" fmla="*/ 0 h 3411"/>
              <a:gd name="T32" fmla="*/ 321 w 2793"/>
              <a:gd name="T33" fmla="*/ 0 h 3411"/>
              <a:gd name="T34" fmla="*/ 0 w 2793"/>
              <a:gd name="T35" fmla="*/ 321 h 3411"/>
              <a:gd name="T36" fmla="*/ 0 w 2793"/>
              <a:gd name="T37" fmla="*/ 3089 h 3411"/>
              <a:gd name="T38" fmla="*/ 0 w 2793"/>
              <a:gd name="T39" fmla="*/ 3089 h 3411"/>
              <a:gd name="T40" fmla="*/ 321 w 2793"/>
              <a:gd name="T41" fmla="*/ 3410 h 3411"/>
              <a:gd name="T42" fmla="*/ 2471 w 2793"/>
              <a:gd name="T43" fmla="*/ 3410 h 3411"/>
              <a:gd name="T44" fmla="*/ 2471 w 2793"/>
              <a:gd name="T45" fmla="*/ 3410 h 3411"/>
              <a:gd name="T46" fmla="*/ 2792 w 2793"/>
              <a:gd name="T47" fmla="*/ 3089 h 3411"/>
              <a:gd name="T48" fmla="*/ 2792 w 2793"/>
              <a:gd name="T49" fmla="*/ 321 h 3411"/>
              <a:gd name="T50" fmla="*/ 2792 w 2793"/>
              <a:gd name="T51" fmla="*/ 321 h 3411"/>
              <a:gd name="T52" fmla="*/ 2471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1" y="3370"/>
                </a:cubicBezTo>
                <a:lnTo>
                  <a:pt x="321" y="3370"/>
                </a:lnTo>
                <a:lnTo>
                  <a:pt x="321" y="3370"/>
                </a:lnTo>
                <a:cubicBezTo>
                  <a:pt x="167" y="3370"/>
                  <a:pt x="41" y="3244"/>
                  <a:pt x="41" y="3089"/>
                </a:cubicBezTo>
                <a:lnTo>
                  <a:pt x="41" y="935"/>
                </a:lnTo>
                <a:lnTo>
                  <a:pt x="2751" y="935"/>
                </a:lnTo>
                <a:lnTo>
                  <a:pt x="2751"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2" y="3266"/>
                  <a:pt x="2792" y="3089"/>
                </a:cubicBezTo>
                <a:lnTo>
                  <a:pt x="2792" y="321"/>
                </a:lnTo>
                <a:lnTo>
                  <a:pt x="2792" y="321"/>
                </a:lnTo>
                <a:cubicBezTo>
                  <a:pt x="2792" y="145"/>
                  <a:pt x="2648" y="0"/>
                  <a:pt x="2471" y="0"/>
                </a:cubicBezTo>
                <a:close/>
              </a:path>
            </a:pathLst>
          </a:custGeom>
          <a:solidFill>
            <a:schemeClr val="accent2"/>
          </a:solidFill>
          <a:ln>
            <a:noFill/>
          </a:ln>
          <a:effectLst/>
        </p:spPr>
        <p:txBody>
          <a:bodyPr wrap="none" anchor="ctr"/>
          <a:lstStyle/>
          <a:p>
            <a:endParaRPr lang="en-US"/>
          </a:p>
        </p:txBody>
      </p:sp>
      <p:sp>
        <p:nvSpPr>
          <p:cNvPr id="14" name="Freeform 15">
            <a:extLst>
              <a:ext uri="{FF2B5EF4-FFF2-40B4-BE49-F238E27FC236}">
                <a16:creationId xmlns:a16="http://schemas.microsoft.com/office/drawing/2014/main" id="{778E2DFD-8C56-E222-3989-1F3EF1830B06}"/>
              </a:ext>
            </a:extLst>
          </p:cNvPr>
          <p:cNvSpPr>
            <a:spLocks noChangeArrowheads="1"/>
          </p:cNvSpPr>
          <p:nvPr/>
        </p:nvSpPr>
        <p:spPr bwMode="auto">
          <a:xfrm>
            <a:off x="10447565" y="5550709"/>
            <a:ext cx="3477027" cy="4251532"/>
          </a:xfrm>
          <a:custGeom>
            <a:avLst/>
            <a:gdLst>
              <a:gd name="T0" fmla="*/ 2751 w 2793"/>
              <a:gd name="T1" fmla="*/ 3089 h 3411"/>
              <a:gd name="T2" fmla="*/ 2751 w 2793"/>
              <a:gd name="T3" fmla="*/ 3089 h 3411"/>
              <a:gd name="T4" fmla="*/ 2470 w 2793"/>
              <a:gd name="T5" fmla="*/ 3370 h 3411"/>
              <a:gd name="T6" fmla="*/ 322 w 2793"/>
              <a:gd name="T7" fmla="*/ 3370 h 3411"/>
              <a:gd name="T8" fmla="*/ 322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0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2 w 2793"/>
              <a:gd name="T31" fmla="*/ 0 h 3411"/>
              <a:gd name="T32" fmla="*/ 322 w 2793"/>
              <a:gd name="T33" fmla="*/ 0 h 3411"/>
              <a:gd name="T34" fmla="*/ 0 w 2793"/>
              <a:gd name="T35" fmla="*/ 321 h 3411"/>
              <a:gd name="T36" fmla="*/ 0 w 2793"/>
              <a:gd name="T37" fmla="*/ 3089 h 3411"/>
              <a:gd name="T38" fmla="*/ 0 w 2793"/>
              <a:gd name="T39" fmla="*/ 3089 h 3411"/>
              <a:gd name="T40" fmla="*/ 322 w 2793"/>
              <a:gd name="T41" fmla="*/ 3410 h 3411"/>
              <a:gd name="T42" fmla="*/ 2470 w 2793"/>
              <a:gd name="T43" fmla="*/ 3410 h 3411"/>
              <a:gd name="T44" fmla="*/ 2470 w 2793"/>
              <a:gd name="T45" fmla="*/ 3410 h 3411"/>
              <a:gd name="T46" fmla="*/ 2792 w 2793"/>
              <a:gd name="T47" fmla="*/ 3089 h 3411"/>
              <a:gd name="T48" fmla="*/ 2792 w 2793"/>
              <a:gd name="T49" fmla="*/ 321 h 3411"/>
              <a:gd name="T50" fmla="*/ 2792 w 2793"/>
              <a:gd name="T51" fmla="*/ 321 h 3411"/>
              <a:gd name="T52" fmla="*/ 2470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0" y="3370"/>
                </a:cubicBezTo>
                <a:lnTo>
                  <a:pt x="322" y="3370"/>
                </a:lnTo>
                <a:lnTo>
                  <a:pt x="322" y="3370"/>
                </a:lnTo>
                <a:cubicBezTo>
                  <a:pt x="167" y="3370"/>
                  <a:pt x="41" y="3244"/>
                  <a:pt x="41" y="3089"/>
                </a:cubicBezTo>
                <a:lnTo>
                  <a:pt x="41" y="935"/>
                </a:lnTo>
                <a:lnTo>
                  <a:pt x="2751" y="935"/>
                </a:lnTo>
                <a:lnTo>
                  <a:pt x="2751" y="3089"/>
                </a:lnTo>
                <a:close/>
                <a:moveTo>
                  <a:pt x="2470" y="0"/>
                </a:moveTo>
                <a:lnTo>
                  <a:pt x="1725" y="0"/>
                </a:lnTo>
                <a:lnTo>
                  <a:pt x="1725" y="0"/>
                </a:lnTo>
                <a:cubicBezTo>
                  <a:pt x="1679" y="139"/>
                  <a:pt x="1549" y="239"/>
                  <a:pt x="1396" y="239"/>
                </a:cubicBezTo>
                <a:lnTo>
                  <a:pt x="1396" y="239"/>
                </a:lnTo>
                <a:cubicBezTo>
                  <a:pt x="1242" y="239"/>
                  <a:pt x="1112" y="139"/>
                  <a:pt x="1067" y="0"/>
                </a:cubicBezTo>
                <a:lnTo>
                  <a:pt x="322" y="0"/>
                </a:lnTo>
                <a:lnTo>
                  <a:pt x="322" y="0"/>
                </a:lnTo>
                <a:cubicBezTo>
                  <a:pt x="144" y="0"/>
                  <a:pt x="0" y="145"/>
                  <a:pt x="0" y="321"/>
                </a:cubicBezTo>
                <a:lnTo>
                  <a:pt x="0" y="3089"/>
                </a:lnTo>
                <a:lnTo>
                  <a:pt x="0" y="3089"/>
                </a:lnTo>
                <a:cubicBezTo>
                  <a:pt x="0" y="3266"/>
                  <a:pt x="144" y="3410"/>
                  <a:pt x="322" y="3410"/>
                </a:cubicBezTo>
                <a:lnTo>
                  <a:pt x="2470" y="3410"/>
                </a:lnTo>
                <a:lnTo>
                  <a:pt x="2470" y="3410"/>
                </a:lnTo>
                <a:cubicBezTo>
                  <a:pt x="2648" y="3410"/>
                  <a:pt x="2792" y="3266"/>
                  <a:pt x="2792" y="3089"/>
                </a:cubicBezTo>
                <a:lnTo>
                  <a:pt x="2792" y="321"/>
                </a:lnTo>
                <a:lnTo>
                  <a:pt x="2792" y="321"/>
                </a:lnTo>
                <a:cubicBezTo>
                  <a:pt x="2792" y="145"/>
                  <a:pt x="2648" y="0"/>
                  <a:pt x="2470" y="0"/>
                </a:cubicBezTo>
                <a:close/>
              </a:path>
            </a:pathLst>
          </a:custGeom>
          <a:solidFill>
            <a:schemeClr val="accent3"/>
          </a:solidFill>
          <a:ln>
            <a:noFill/>
          </a:ln>
          <a:effectLst/>
        </p:spPr>
        <p:txBody>
          <a:bodyPr wrap="none" anchor="ctr"/>
          <a:lstStyle/>
          <a:p>
            <a:endParaRPr lang="en-US"/>
          </a:p>
        </p:txBody>
      </p:sp>
      <p:sp>
        <p:nvSpPr>
          <p:cNvPr id="15" name="Freeform 16">
            <a:extLst>
              <a:ext uri="{FF2B5EF4-FFF2-40B4-BE49-F238E27FC236}">
                <a16:creationId xmlns:a16="http://schemas.microsoft.com/office/drawing/2014/main" id="{43A4CBFB-0035-56FE-8135-EC164F3708E6}"/>
              </a:ext>
            </a:extLst>
          </p:cNvPr>
          <p:cNvSpPr>
            <a:spLocks noChangeArrowheads="1"/>
          </p:cNvSpPr>
          <p:nvPr/>
        </p:nvSpPr>
        <p:spPr bwMode="auto">
          <a:xfrm>
            <a:off x="1840133" y="5550709"/>
            <a:ext cx="3482521" cy="4251532"/>
          </a:xfrm>
          <a:custGeom>
            <a:avLst/>
            <a:gdLst>
              <a:gd name="T0" fmla="*/ 2752 w 2794"/>
              <a:gd name="T1" fmla="*/ 3089 h 3411"/>
              <a:gd name="T2" fmla="*/ 2752 w 2794"/>
              <a:gd name="T3" fmla="*/ 3089 h 3411"/>
              <a:gd name="T4" fmla="*/ 2471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6 w 2794"/>
              <a:gd name="T21" fmla="*/ 0 h 3411"/>
              <a:gd name="T22" fmla="*/ 1726 w 2794"/>
              <a:gd name="T23" fmla="*/ 0 h 3411"/>
              <a:gd name="T24" fmla="*/ 1396 w 2794"/>
              <a:gd name="T25" fmla="*/ 239 h 3411"/>
              <a:gd name="T26" fmla="*/ 1396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2" y="3370"/>
                </a:lnTo>
                <a:lnTo>
                  <a:pt x="322" y="3370"/>
                </a:lnTo>
                <a:cubicBezTo>
                  <a:pt x="167" y="3370"/>
                  <a:pt x="41" y="3244"/>
                  <a:pt x="41" y="3089"/>
                </a:cubicBezTo>
                <a:lnTo>
                  <a:pt x="41" y="935"/>
                </a:lnTo>
                <a:lnTo>
                  <a:pt x="2752" y="935"/>
                </a:lnTo>
                <a:lnTo>
                  <a:pt x="2752" y="3089"/>
                </a:lnTo>
                <a:close/>
                <a:moveTo>
                  <a:pt x="2471" y="0"/>
                </a:moveTo>
                <a:lnTo>
                  <a:pt x="1726" y="0"/>
                </a:lnTo>
                <a:lnTo>
                  <a:pt x="1726" y="0"/>
                </a:lnTo>
                <a:cubicBezTo>
                  <a:pt x="1681" y="139"/>
                  <a:pt x="1550" y="239"/>
                  <a:pt x="1396" y="239"/>
                </a:cubicBezTo>
                <a:lnTo>
                  <a:pt x="1396" y="239"/>
                </a:lnTo>
                <a:cubicBezTo>
                  <a:pt x="1243" y="239"/>
                  <a:pt x="1113" y="139"/>
                  <a:pt x="1067" y="0"/>
                </a:cubicBezTo>
                <a:lnTo>
                  <a:pt x="322" y="0"/>
                </a:lnTo>
                <a:lnTo>
                  <a:pt x="322" y="0"/>
                </a:lnTo>
                <a:cubicBezTo>
                  <a:pt x="144" y="0"/>
                  <a:pt x="0" y="145"/>
                  <a:pt x="0" y="321"/>
                </a:cubicBezTo>
                <a:lnTo>
                  <a:pt x="0" y="3089"/>
                </a:lnTo>
                <a:lnTo>
                  <a:pt x="0" y="3089"/>
                </a:lnTo>
                <a:cubicBezTo>
                  <a:pt x="0" y="3266"/>
                  <a:pt x="144" y="3410"/>
                  <a:pt x="322" y="3410"/>
                </a:cubicBezTo>
                <a:lnTo>
                  <a:pt x="2471" y="3410"/>
                </a:lnTo>
                <a:lnTo>
                  <a:pt x="2471" y="3410"/>
                </a:lnTo>
                <a:cubicBezTo>
                  <a:pt x="2649" y="3410"/>
                  <a:pt x="2793" y="3266"/>
                  <a:pt x="2793" y="3089"/>
                </a:cubicBezTo>
                <a:lnTo>
                  <a:pt x="2793" y="321"/>
                </a:lnTo>
                <a:lnTo>
                  <a:pt x="2793" y="321"/>
                </a:lnTo>
                <a:cubicBezTo>
                  <a:pt x="2793" y="145"/>
                  <a:pt x="2649" y="0"/>
                  <a:pt x="2471" y="0"/>
                </a:cubicBezTo>
                <a:close/>
              </a:path>
            </a:pathLst>
          </a:custGeom>
          <a:solidFill>
            <a:schemeClr val="accent1"/>
          </a:solidFill>
          <a:ln>
            <a:noFill/>
          </a:ln>
          <a:effectLst/>
        </p:spPr>
        <p:txBody>
          <a:bodyPr wrap="none" anchor="ctr"/>
          <a:lstStyle/>
          <a:p>
            <a:endParaRPr lang="en-US"/>
          </a:p>
        </p:txBody>
      </p:sp>
      <p:sp>
        <p:nvSpPr>
          <p:cNvPr id="16" name="Freeform 17">
            <a:extLst>
              <a:ext uri="{FF2B5EF4-FFF2-40B4-BE49-F238E27FC236}">
                <a16:creationId xmlns:a16="http://schemas.microsoft.com/office/drawing/2014/main" id="{068E0BAF-19ED-4610-6215-4E9463DFDD03}"/>
              </a:ext>
            </a:extLst>
          </p:cNvPr>
          <p:cNvSpPr>
            <a:spLocks noChangeArrowheads="1"/>
          </p:cNvSpPr>
          <p:nvPr/>
        </p:nvSpPr>
        <p:spPr bwMode="auto">
          <a:xfrm>
            <a:off x="3202381" y="5039865"/>
            <a:ext cx="763520" cy="76352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7" y="0"/>
                  <a:pt x="0" y="136"/>
                  <a:pt x="0" y="305"/>
                </a:cubicBezTo>
                <a:lnTo>
                  <a:pt x="0" y="305"/>
                </a:lnTo>
                <a:cubicBezTo>
                  <a:pt x="0" y="474"/>
                  <a:pt x="137" y="610"/>
                  <a:pt x="305" y="610"/>
                </a:cubicBezTo>
                <a:lnTo>
                  <a:pt x="305" y="610"/>
                </a:lnTo>
                <a:cubicBezTo>
                  <a:pt x="474" y="610"/>
                  <a:pt x="611" y="474"/>
                  <a:pt x="611" y="305"/>
                </a:cubicBezTo>
                <a:lnTo>
                  <a:pt x="611" y="305"/>
                </a:lnTo>
                <a:cubicBezTo>
                  <a:pt x="611" y="136"/>
                  <a:pt x="474" y="0"/>
                  <a:pt x="305" y="0"/>
                </a:cubicBezTo>
              </a:path>
            </a:pathLst>
          </a:custGeom>
          <a:solidFill>
            <a:schemeClr val="accent1"/>
          </a:solidFill>
          <a:ln>
            <a:noFill/>
          </a:ln>
          <a:effectLst/>
        </p:spPr>
        <p:txBody>
          <a:bodyPr wrap="none" anchor="ctr"/>
          <a:lstStyle/>
          <a:p>
            <a:endParaRPr lang="en-US"/>
          </a:p>
        </p:txBody>
      </p:sp>
      <p:sp>
        <p:nvSpPr>
          <p:cNvPr id="17" name="Freeform 18">
            <a:extLst>
              <a:ext uri="{FF2B5EF4-FFF2-40B4-BE49-F238E27FC236}">
                <a16:creationId xmlns:a16="http://schemas.microsoft.com/office/drawing/2014/main" id="{9E0B5C53-3745-18ED-843C-C2B0A81E62C5}"/>
              </a:ext>
            </a:extLst>
          </p:cNvPr>
          <p:cNvSpPr>
            <a:spLocks noChangeArrowheads="1"/>
          </p:cNvSpPr>
          <p:nvPr/>
        </p:nvSpPr>
        <p:spPr bwMode="auto">
          <a:xfrm>
            <a:off x="7503352" y="5039865"/>
            <a:ext cx="763516" cy="76352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4" y="610"/>
                  <a:pt x="610" y="474"/>
                  <a:pt x="610" y="305"/>
                </a:cubicBezTo>
                <a:lnTo>
                  <a:pt x="610" y="305"/>
                </a:lnTo>
                <a:cubicBezTo>
                  <a:pt x="610" y="136"/>
                  <a:pt x="474" y="0"/>
                  <a:pt x="305" y="0"/>
                </a:cubicBezTo>
              </a:path>
            </a:pathLst>
          </a:custGeom>
          <a:solidFill>
            <a:schemeClr val="accent2"/>
          </a:solidFill>
          <a:ln>
            <a:noFill/>
          </a:ln>
          <a:effectLst/>
        </p:spPr>
        <p:txBody>
          <a:bodyPr wrap="none" anchor="ctr"/>
          <a:lstStyle/>
          <a:p>
            <a:endParaRPr lang="en-US"/>
          </a:p>
        </p:txBody>
      </p:sp>
      <p:sp>
        <p:nvSpPr>
          <p:cNvPr id="18" name="Freeform 19">
            <a:extLst>
              <a:ext uri="{FF2B5EF4-FFF2-40B4-BE49-F238E27FC236}">
                <a16:creationId xmlns:a16="http://schemas.microsoft.com/office/drawing/2014/main" id="{0B89438C-01A0-190E-A7B4-BF392F3F841B}"/>
              </a:ext>
            </a:extLst>
          </p:cNvPr>
          <p:cNvSpPr>
            <a:spLocks noChangeArrowheads="1"/>
          </p:cNvSpPr>
          <p:nvPr/>
        </p:nvSpPr>
        <p:spPr bwMode="auto">
          <a:xfrm>
            <a:off x="11809813" y="5039865"/>
            <a:ext cx="763516" cy="76352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3" y="610"/>
                  <a:pt x="610" y="474"/>
                  <a:pt x="610" y="305"/>
                </a:cubicBezTo>
                <a:lnTo>
                  <a:pt x="610" y="305"/>
                </a:lnTo>
                <a:cubicBezTo>
                  <a:pt x="610" y="136"/>
                  <a:pt x="473" y="0"/>
                  <a:pt x="305" y="0"/>
                </a:cubicBezTo>
              </a:path>
            </a:pathLst>
          </a:custGeom>
          <a:solidFill>
            <a:schemeClr val="accent3"/>
          </a:solidFill>
          <a:ln>
            <a:noFill/>
          </a:ln>
          <a:effectLst/>
        </p:spPr>
        <p:txBody>
          <a:bodyPr wrap="none" anchor="ctr"/>
          <a:lstStyle/>
          <a:p>
            <a:endParaRPr lang="en-US"/>
          </a:p>
        </p:txBody>
      </p:sp>
      <p:sp>
        <p:nvSpPr>
          <p:cNvPr id="19" name="Freeform 20">
            <a:extLst>
              <a:ext uri="{FF2B5EF4-FFF2-40B4-BE49-F238E27FC236}">
                <a16:creationId xmlns:a16="http://schemas.microsoft.com/office/drawing/2014/main" id="{CEDC1543-F8E3-C219-205F-D3326928AF20}"/>
              </a:ext>
            </a:extLst>
          </p:cNvPr>
          <p:cNvSpPr>
            <a:spLocks noChangeArrowheads="1"/>
          </p:cNvSpPr>
          <p:nvPr/>
        </p:nvSpPr>
        <p:spPr bwMode="auto">
          <a:xfrm>
            <a:off x="20417242" y="5039865"/>
            <a:ext cx="763520" cy="76352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6" y="0"/>
                  <a:pt x="0" y="136"/>
                  <a:pt x="0" y="305"/>
                </a:cubicBezTo>
                <a:lnTo>
                  <a:pt x="0" y="305"/>
                </a:lnTo>
                <a:cubicBezTo>
                  <a:pt x="0" y="474"/>
                  <a:pt x="136" y="610"/>
                  <a:pt x="305" y="610"/>
                </a:cubicBezTo>
                <a:lnTo>
                  <a:pt x="305" y="610"/>
                </a:lnTo>
                <a:cubicBezTo>
                  <a:pt x="474" y="610"/>
                  <a:pt x="611" y="474"/>
                  <a:pt x="611" y="305"/>
                </a:cubicBezTo>
                <a:lnTo>
                  <a:pt x="611" y="305"/>
                </a:lnTo>
                <a:cubicBezTo>
                  <a:pt x="611" y="136"/>
                  <a:pt x="474" y="0"/>
                  <a:pt x="305" y="0"/>
                </a:cubicBezTo>
              </a:path>
            </a:pathLst>
          </a:custGeom>
          <a:solidFill>
            <a:schemeClr val="accent5"/>
          </a:solidFill>
          <a:ln>
            <a:noFill/>
          </a:ln>
          <a:effectLst/>
        </p:spPr>
        <p:txBody>
          <a:bodyPr wrap="none" anchor="ctr"/>
          <a:lstStyle/>
          <a:p>
            <a:endParaRPr lang="en-US"/>
          </a:p>
        </p:txBody>
      </p:sp>
      <p:sp>
        <p:nvSpPr>
          <p:cNvPr id="20" name="Subtitle 2">
            <a:extLst>
              <a:ext uri="{FF2B5EF4-FFF2-40B4-BE49-F238E27FC236}">
                <a16:creationId xmlns:a16="http://schemas.microsoft.com/office/drawing/2014/main" id="{7FC0765C-192C-37FD-4C1F-2D6893CD534D}"/>
              </a:ext>
            </a:extLst>
          </p:cNvPr>
          <p:cNvSpPr txBox="1">
            <a:spLocks/>
          </p:cNvSpPr>
          <p:nvPr/>
        </p:nvSpPr>
        <p:spPr>
          <a:xfrm>
            <a:off x="2103265" y="7054854"/>
            <a:ext cx="2956258" cy="1392176"/>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you do and 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why</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you do it</a:t>
            </a:r>
          </a:p>
        </p:txBody>
      </p:sp>
      <p:sp>
        <p:nvSpPr>
          <p:cNvPr id="21" name="TextBox 20">
            <a:extLst>
              <a:ext uri="{FF2B5EF4-FFF2-40B4-BE49-F238E27FC236}">
                <a16:creationId xmlns:a16="http://schemas.microsoft.com/office/drawing/2014/main" id="{89B69FE3-10A9-9E76-FCFF-21A436E7FAA5}"/>
              </a:ext>
            </a:extLst>
          </p:cNvPr>
          <p:cNvSpPr txBox="1"/>
          <p:nvPr/>
        </p:nvSpPr>
        <p:spPr>
          <a:xfrm>
            <a:off x="2321273" y="6022544"/>
            <a:ext cx="2520242"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NARRATIVE</a:t>
            </a:r>
          </a:p>
        </p:txBody>
      </p:sp>
      <p:sp>
        <p:nvSpPr>
          <p:cNvPr id="22" name="Subtitle 2">
            <a:extLst>
              <a:ext uri="{FF2B5EF4-FFF2-40B4-BE49-F238E27FC236}">
                <a16:creationId xmlns:a16="http://schemas.microsoft.com/office/drawing/2014/main" id="{57108EC7-4640-4663-37B5-8051499D48E6}"/>
              </a:ext>
            </a:extLst>
          </p:cNvPr>
          <p:cNvSpPr txBox="1">
            <a:spLocks/>
          </p:cNvSpPr>
          <p:nvPr/>
        </p:nvSpPr>
        <p:spPr>
          <a:xfrm>
            <a:off x="6406982" y="7054854"/>
            <a:ext cx="2956258" cy="1841017"/>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content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about the narrative for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a:t>
            </a:r>
          </a:p>
        </p:txBody>
      </p:sp>
      <p:sp>
        <p:nvSpPr>
          <p:cNvPr id="23" name="TextBox 22">
            <a:extLst>
              <a:ext uri="{FF2B5EF4-FFF2-40B4-BE49-F238E27FC236}">
                <a16:creationId xmlns:a16="http://schemas.microsoft.com/office/drawing/2014/main" id="{FCC791D9-93C0-AD0A-C9EC-7C51F9668831}"/>
              </a:ext>
            </a:extLst>
          </p:cNvPr>
          <p:cNvSpPr txBox="1"/>
          <p:nvPr/>
        </p:nvSpPr>
        <p:spPr>
          <a:xfrm>
            <a:off x="6530802" y="5722214"/>
            <a:ext cx="2744662" cy="1077218"/>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BRAND</a:t>
            </a:r>
            <a:br>
              <a:rPr lang="en-US" sz="3200" b="1" dirty="0">
                <a:solidFill>
                  <a:schemeClr val="bg1"/>
                </a:solidFill>
                <a:latin typeface="Poppins" pitchFamily="2" charset="77"/>
                <a:ea typeface="League Spartan" charset="0"/>
                <a:cs typeface="Poppins" pitchFamily="2" charset="77"/>
              </a:rPr>
            </a:br>
            <a:r>
              <a:rPr lang="en-US" sz="3200" b="1" dirty="0">
                <a:solidFill>
                  <a:schemeClr val="bg1"/>
                </a:solidFill>
                <a:latin typeface="Poppins" pitchFamily="2" charset="77"/>
                <a:ea typeface="League Spartan" charset="0"/>
                <a:cs typeface="Poppins" pitchFamily="2" charset="77"/>
              </a:rPr>
              <a:t>AWARENESS</a:t>
            </a:r>
          </a:p>
        </p:txBody>
      </p:sp>
      <p:sp>
        <p:nvSpPr>
          <p:cNvPr id="24" name="Subtitle 2">
            <a:extLst>
              <a:ext uri="{FF2B5EF4-FFF2-40B4-BE49-F238E27FC236}">
                <a16:creationId xmlns:a16="http://schemas.microsoft.com/office/drawing/2014/main" id="{2516028B-1E4A-3371-1D53-24B98B7C6E04}"/>
              </a:ext>
            </a:extLst>
          </p:cNvPr>
          <p:cNvSpPr txBox="1">
            <a:spLocks/>
          </p:cNvSpPr>
          <p:nvPr/>
        </p:nvSpPr>
        <p:spPr>
          <a:xfrm>
            <a:off x="10707950" y="7054854"/>
            <a:ext cx="2956258" cy="2363724"/>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channels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for 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to Engage with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Narrative and Brand</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(Outbound)</a:t>
            </a:r>
          </a:p>
        </p:txBody>
      </p:sp>
      <p:sp>
        <p:nvSpPr>
          <p:cNvPr id="25" name="TextBox 24">
            <a:extLst>
              <a:ext uri="{FF2B5EF4-FFF2-40B4-BE49-F238E27FC236}">
                <a16:creationId xmlns:a16="http://schemas.microsoft.com/office/drawing/2014/main" id="{925510AF-7450-5C8C-33EB-D4E14F50A729}"/>
              </a:ext>
            </a:extLst>
          </p:cNvPr>
          <p:cNvSpPr txBox="1"/>
          <p:nvPr/>
        </p:nvSpPr>
        <p:spPr>
          <a:xfrm>
            <a:off x="10849014" y="5722214"/>
            <a:ext cx="2815194" cy="1077218"/>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DEMAND</a:t>
            </a:r>
            <a:br>
              <a:rPr lang="en-US" sz="3200" b="1" dirty="0">
                <a:solidFill>
                  <a:schemeClr val="bg1"/>
                </a:solidFill>
                <a:latin typeface="Poppins" pitchFamily="2" charset="77"/>
                <a:ea typeface="League Spartan" charset="0"/>
                <a:cs typeface="Poppins" pitchFamily="2" charset="77"/>
              </a:rPr>
            </a:br>
            <a:r>
              <a:rPr lang="en-US" sz="3200" b="1" dirty="0">
                <a:solidFill>
                  <a:schemeClr val="bg1"/>
                </a:solidFill>
                <a:latin typeface="Poppins" pitchFamily="2" charset="77"/>
                <a:ea typeface="League Spartan" charset="0"/>
                <a:cs typeface="Poppins" pitchFamily="2" charset="77"/>
              </a:rPr>
              <a:t>GENERATION</a:t>
            </a:r>
          </a:p>
        </p:txBody>
      </p:sp>
      <p:sp>
        <p:nvSpPr>
          <p:cNvPr id="26" name="Subtitle 2">
            <a:extLst>
              <a:ext uri="{FF2B5EF4-FFF2-40B4-BE49-F238E27FC236}">
                <a16:creationId xmlns:a16="http://schemas.microsoft.com/office/drawing/2014/main" id="{8967D872-6960-6B7E-790A-ED851BD95E1F}"/>
              </a:ext>
            </a:extLst>
          </p:cNvPr>
          <p:cNvSpPr txBox="1">
            <a:spLocks/>
          </p:cNvSpPr>
          <p:nvPr/>
        </p:nvSpPr>
        <p:spPr>
          <a:xfrm>
            <a:off x="15017159" y="7054854"/>
            <a:ext cx="2956258" cy="2363724"/>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a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demand</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for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Investors</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and they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Engage</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with you</a:t>
            </a:r>
          </a:p>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(Inbound)</a:t>
            </a:r>
          </a:p>
        </p:txBody>
      </p:sp>
      <p:sp>
        <p:nvSpPr>
          <p:cNvPr id="27" name="TextBox 26">
            <a:extLst>
              <a:ext uri="{FF2B5EF4-FFF2-40B4-BE49-F238E27FC236}">
                <a16:creationId xmlns:a16="http://schemas.microsoft.com/office/drawing/2014/main" id="{45ECA987-7E78-2609-BAA4-ED95BBD84392}"/>
              </a:ext>
            </a:extLst>
          </p:cNvPr>
          <p:cNvSpPr txBox="1"/>
          <p:nvPr/>
        </p:nvSpPr>
        <p:spPr>
          <a:xfrm>
            <a:off x="14988305" y="6022544"/>
            <a:ext cx="3013967"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ENGAGEMENT</a:t>
            </a:r>
          </a:p>
        </p:txBody>
      </p:sp>
      <p:sp>
        <p:nvSpPr>
          <p:cNvPr id="28" name="Subtitle 2">
            <a:extLst>
              <a:ext uri="{FF2B5EF4-FFF2-40B4-BE49-F238E27FC236}">
                <a16:creationId xmlns:a16="http://schemas.microsoft.com/office/drawing/2014/main" id="{9BB381D5-6803-47DC-51BA-55D22ECBA8C0}"/>
              </a:ext>
            </a:extLst>
          </p:cNvPr>
          <p:cNvSpPr txBox="1">
            <a:spLocks/>
          </p:cNvSpPr>
          <p:nvPr/>
        </p:nvSpPr>
        <p:spPr>
          <a:xfrm>
            <a:off x="19318126" y="7054854"/>
            <a:ext cx="2956258" cy="1841017"/>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Track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engagement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and target the right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the right time</a:t>
            </a:r>
          </a:p>
        </p:txBody>
      </p:sp>
      <p:sp>
        <p:nvSpPr>
          <p:cNvPr id="29" name="TextBox 28">
            <a:extLst>
              <a:ext uri="{FF2B5EF4-FFF2-40B4-BE49-F238E27FC236}">
                <a16:creationId xmlns:a16="http://schemas.microsoft.com/office/drawing/2014/main" id="{AF886E37-1B6F-21E9-04B9-BC885E80532B}"/>
              </a:ext>
            </a:extLst>
          </p:cNvPr>
          <p:cNvSpPr txBox="1"/>
          <p:nvPr/>
        </p:nvSpPr>
        <p:spPr>
          <a:xfrm>
            <a:off x="19546555" y="6022544"/>
            <a:ext cx="2499402"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ANALYTICS</a:t>
            </a:r>
          </a:p>
        </p:txBody>
      </p:sp>
      <p:sp>
        <p:nvSpPr>
          <p:cNvPr id="30" name="TextBox 29">
            <a:extLst>
              <a:ext uri="{FF2B5EF4-FFF2-40B4-BE49-F238E27FC236}">
                <a16:creationId xmlns:a16="http://schemas.microsoft.com/office/drawing/2014/main" id="{DF4E1057-523A-62E0-B66B-F419D470C0F1}"/>
              </a:ext>
            </a:extLst>
          </p:cNvPr>
          <p:cNvSpPr txBox="1"/>
          <p:nvPr/>
        </p:nvSpPr>
        <p:spPr>
          <a:xfrm>
            <a:off x="3409371" y="5134415"/>
            <a:ext cx="338554"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1</a:t>
            </a:r>
          </a:p>
        </p:txBody>
      </p:sp>
      <p:sp>
        <p:nvSpPr>
          <p:cNvPr id="31" name="TextBox 30">
            <a:extLst>
              <a:ext uri="{FF2B5EF4-FFF2-40B4-BE49-F238E27FC236}">
                <a16:creationId xmlns:a16="http://schemas.microsoft.com/office/drawing/2014/main" id="{E0D12668-98F6-77EF-EDC1-C015AAF5AD40}"/>
              </a:ext>
            </a:extLst>
          </p:cNvPr>
          <p:cNvSpPr txBox="1"/>
          <p:nvPr/>
        </p:nvSpPr>
        <p:spPr>
          <a:xfrm>
            <a:off x="7675758" y="5134415"/>
            <a:ext cx="418704"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2</a:t>
            </a:r>
          </a:p>
        </p:txBody>
      </p:sp>
      <p:sp>
        <p:nvSpPr>
          <p:cNvPr id="32" name="TextBox 31">
            <a:extLst>
              <a:ext uri="{FF2B5EF4-FFF2-40B4-BE49-F238E27FC236}">
                <a16:creationId xmlns:a16="http://schemas.microsoft.com/office/drawing/2014/main" id="{B31FAC71-377F-DAB4-D978-3F1C177C9065}"/>
              </a:ext>
            </a:extLst>
          </p:cNvPr>
          <p:cNvSpPr txBox="1"/>
          <p:nvPr/>
        </p:nvSpPr>
        <p:spPr>
          <a:xfrm>
            <a:off x="11972259" y="5134415"/>
            <a:ext cx="433132"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3</a:t>
            </a:r>
          </a:p>
        </p:txBody>
      </p:sp>
      <p:sp>
        <p:nvSpPr>
          <p:cNvPr id="33" name="TextBox 32">
            <a:extLst>
              <a:ext uri="{FF2B5EF4-FFF2-40B4-BE49-F238E27FC236}">
                <a16:creationId xmlns:a16="http://schemas.microsoft.com/office/drawing/2014/main" id="{E7C8D8B9-D0F6-9D05-76CF-6BB1D60E2A1B}"/>
              </a:ext>
            </a:extLst>
          </p:cNvPr>
          <p:cNvSpPr txBox="1"/>
          <p:nvPr/>
        </p:nvSpPr>
        <p:spPr>
          <a:xfrm>
            <a:off x="16261548" y="5134415"/>
            <a:ext cx="461986"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4</a:t>
            </a:r>
          </a:p>
        </p:txBody>
      </p:sp>
      <p:sp>
        <p:nvSpPr>
          <p:cNvPr id="34" name="TextBox 33">
            <a:extLst>
              <a:ext uri="{FF2B5EF4-FFF2-40B4-BE49-F238E27FC236}">
                <a16:creationId xmlns:a16="http://schemas.microsoft.com/office/drawing/2014/main" id="{E8C37E2C-FC51-3FBA-4B43-81660ED1F7B7}"/>
              </a:ext>
            </a:extLst>
          </p:cNvPr>
          <p:cNvSpPr txBox="1"/>
          <p:nvPr/>
        </p:nvSpPr>
        <p:spPr>
          <a:xfrm>
            <a:off x="20570872" y="5134415"/>
            <a:ext cx="450764"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5</a:t>
            </a:r>
          </a:p>
        </p:txBody>
      </p:sp>
      <p:sp>
        <p:nvSpPr>
          <p:cNvPr id="35" name="TextBox 34">
            <a:extLst>
              <a:ext uri="{FF2B5EF4-FFF2-40B4-BE49-F238E27FC236}">
                <a16:creationId xmlns:a16="http://schemas.microsoft.com/office/drawing/2014/main" id="{B4412C24-8714-6CA7-D012-E756B360AF98}"/>
              </a:ext>
            </a:extLst>
          </p:cNvPr>
          <p:cNvSpPr txBox="1"/>
          <p:nvPr/>
        </p:nvSpPr>
        <p:spPr>
          <a:xfrm>
            <a:off x="2833091" y="11462722"/>
            <a:ext cx="1491114" cy="584775"/>
          </a:xfrm>
          <a:prstGeom prst="rect">
            <a:avLst/>
          </a:prstGeom>
          <a:noFill/>
        </p:spPr>
        <p:txBody>
          <a:bodyPr wrap="none" rtlCol="0" anchor="ctr" anchorCtr="0">
            <a:spAutoFit/>
          </a:bodyPr>
          <a:lstStyle/>
          <a:p>
            <a:pPr algn="ctr"/>
            <a:r>
              <a:rPr lang="en-US" sz="3200" b="1" dirty="0">
                <a:solidFill>
                  <a:schemeClr val="tx2"/>
                </a:solidFill>
                <a:latin typeface="Poppins" pitchFamily="2" charset="77"/>
                <a:ea typeface="League Spartan" charset="0"/>
                <a:cs typeface="Poppins" pitchFamily="2" charset="77"/>
              </a:rPr>
              <a:t>START</a:t>
            </a:r>
          </a:p>
        </p:txBody>
      </p:sp>
      <p:sp>
        <p:nvSpPr>
          <p:cNvPr id="36" name="TextBox 35">
            <a:extLst>
              <a:ext uri="{FF2B5EF4-FFF2-40B4-BE49-F238E27FC236}">
                <a16:creationId xmlns:a16="http://schemas.microsoft.com/office/drawing/2014/main" id="{497F5780-CC31-E135-2288-0E3B3BE0265D}"/>
              </a:ext>
            </a:extLst>
          </p:cNvPr>
          <p:cNvSpPr txBox="1"/>
          <p:nvPr/>
        </p:nvSpPr>
        <p:spPr>
          <a:xfrm>
            <a:off x="19389816" y="3276855"/>
            <a:ext cx="2779928" cy="584775"/>
          </a:xfrm>
          <a:prstGeom prst="rect">
            <a:avLst/>
          </a:prstGeom>
          <a:noFill/>
        </p:spPr>
        <p:txBody>
          <a:bodyPr wrap="none" rtlCol="0" anchor="ctr" anchorCtr="0">
            <a:spAutoFit/>
          </a:bodyPr>
          <a:lstStyle/>
          <a:p>
            <a:pPr algn="ctr"/>
            <a:r>
              <a:rPr lang="en-US" sz="3200" b="1" dirty="0">
                <a:solidFill>
                  <a:schemeClr val="tx2"/>
                </a:solidFill>
                <a:latin typeface="Poppins" pitchFamily="2" charset="77"/>
                <a:ea typeface="League Spartan" charset="0"/>
                <a:cs typeface="Poppins" pitchFamily="2" charset="77"/>
              </a:rPr>
              <a:t>INVESTMENT</a:t>
            </a:r>
          </a:p>
        </p:txBody>
      </p:sp>
      <p:sp>
        <p:nvSpPr>
          <p:cNvPr id="37" name="Shape 338">
            <a:extLst>
              <a:ext uri="{FF2B5EF4-FFF2-40B4-BE49-F238E27FC236}">
                <a16:creationId xmlns:a16="http://schemas.microsoft.com/office/drawing/2014/main" id="{987F3017-DEB3-564B-5134-0CD350B60A6D}"/>
              </a:ext>
            </a:extLst>
          </p:cNvPr>
          <p:cNvSpPr/>
          <p:nvPr/>
        </p:nvSpPr>
        <p:spPr>
          <a:xfrm>
            <a:off x="723552" y="636927"/>
            <a:ext cx="6913752" cy="93358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GTM – Go To Market</a:t>
            </a:r>
          </a:p>
        </p:txBody>
      </p:sp>
      <p:sp>
        <p:nvSpPr>
          <p:cNvPr id="38" name="Shape 339">
            <a:extLst>
              <a:ext uri="{FF2B5EF4-FFF2-40B4-BE49-F238E27FC236}">
                <a16:creationId xmlns:a16="http://schemas.microsoft.com/office/drawing/2014/main" id="{6751ABFF-7E52-146D-E106-3EE61B99A99A}"/>
              </a:ext>
            </a:extLst>
          </p:cNvPr>
          <p:cNvSpPr/>
          <p:nvPr/>
        </p:nvSpPr>
        <p:spPr>
          <a:xfrm>
            <a:off x="723552" y="1605867"/>
            <a:ext cx="7319311"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The REAL Plan – IF YOU ONLY DO ONE THING </a:t>
            </a:r>
          </a:p>
        </p:txBody>
      </p:sp>
    </p:spTree>
    <p:extLst>
      <p:ext uri="{BB962C8B-B14F-4D97-AF65-F5344CB8AC3E}">
        <p14:creationId xmlns:p14="http://schemas.microsoft.com/office/powerpoint/2010/main" val="7861631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Curved Down 8">
            <a:extLst>
              <a:ext uri="{FF2B5EF4-FFF2-40B4-BE49-F238E27FC236}">
                <a16:creationId xmlns:a16="http://schemas.microsoft.com/office/drawing/2014/main" id="{5F7FA2FB-158A-916B-5C33-A217D56DAB6C}"/>
              </a:ext>
            </a:extLst>
          </p:cNvPr>
          <p:cNvSpPr/>
          <p:nvPr/>
        </p:nvSpPr>
        <p:spPr>
          <a:xfrm>
            <a:off x="7675758" y="3133229"/>
            <a:ext cx="13615324" cy="2024266"/>
          </a:xfrm>
          <a:prstGeom prst="curvedDownArrow">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 name="Freeform: Shape 122">
            <a:extLst>
              <a:ext uri="{FF2B5EF4-FFF2-40B4-BE49-F238E27FC236}">
                <a16:creationId xmlns:a16="http://schemas.microsoft.com/office/drawing/2014/main" id="{9F68D14D-D865-CBC1-E67D-808E287A6EE2}"/>
              </a:ext>
            </a:extLst>
          </p:cNvPr>
          <p:cNvSpPr>
            <a:spLocks noChangeArrowheads="1"/>
          </p:cNvSpPr>
          <p:nvPr/>
        </p:nvSpPr>
        <p:spPr bwMode="auto">
          <a:xfrm>
            <a:off x="12172347" y="4320291"/>
            <a:ext cx="4338217" cy="927064"/>
          </a:xfrm>
          <a:custGeom>
            <a:avLst/>
            <a:gdLst>
              <a:gd name="connsiteX0" fmla="*/ 0 w 4338217"/>
              <a:gd name="connsiteY0" fmla="*/ 774502 h 927064"/>
              <a:gd name="connsiteX1" fmla="*/ 37167 w 4338217"/>
              <a:gd name="connsiteY1" fmla="*/ 774502 h 927064"/>
              <a:gd name="connsiteX2" fmla="*/ 37167 w 4338217"/>
              <a:gd name="connsiteY2" fmla="*/ 927064 h 927064"/>
              <a:gd name="connsiteX3" fmla="*/ 0 w 4338217"/>
              <a:gd name="connsiteY3" fmla="*/ 927064 h 927064"/>
              <a:gd name="connsiteX4" fmla="*/ 4300967 w 4338217"/>
              <a:gd name="connsiteY4" fmla="*/ 576756 h 927064"/>
              <a:gd name="connsiteX5" fmla="*/ 4338217 w 4338217"/>
              <a:gd name="connsiteY5" fmla="*/ 576756 h 927064"/>
              <a:gd name="connsiteX6" fmla="*/ 4338217 w 4338217"/>
              <a:gd name="connsiteY6" fmla="*/ 729318 h 927064"/>
              <a:gd name="connsiteX7" fmla="*/ 4300967 w 4338217"/>
              <a:gd name="connsiteY7" fmla="*/ 729318 h 927064"/>
              <a:gd name="connsiteX8" fmla="*/ 0 w 4338217"/>
              <a:gd name="connsiteY8" fmla="*/ 472392 h 927064"/>
              <a:gd name="connsiteX9" fmla="*/ 37167 w 4338217"/>
              <a:gd name="connsiteY9" fmla="*/ 472392 h 927064"/>
              <a:gd name="connsiteX10" fmla="*/ 37167 w 4338217"/>
              <a:gd name="connsiteY10" fmla="*/ 624944 h 927064"/>
              <a:gd name="connsiteX11" fmla="*/ 0 w 4338217"/>
              <a:gd name="connsiteY11" fmla="*/ 624944 h 927064"/>
              <a:gd name="connsiteX12" fmla="*/ 4328010 w 4338217"/>
              <a:gd name="connsiteY12" fmla="*/ 269152 h 927064"/>
              <a:gd name="connsiteX13" fmla="*/ 4338151 w 4338217"/>
              <a:gd name="connsiteY13" fmla="*/ 349129 h 927064"/>
              <a:gd name="connsiteX14" fmla="*/ 4338151 w 4338217"/>
              <a:gd name="connsiteY14" fmla="*/ 421724 h 927064"/>
              <a:gd name="connsiteX15" fmla="*/ 4298854 w 4338217"/>
              <a:gd name="connsiteY15" fmla="*/ 421724 h 927064"/>
              <a:gd name="connsiteX16" fmla="*/ 4298854 w 4338217"/>
              <a:gd name="connsiteY16" fmla="*/ 349129 h 927064"/>
              <a:gd name="connsiteX17" fmla="*/ 4289981 w 4338217"/>
              <a:gd name="connsiteY17" fmla="*/ 276535 h 927064"/>
              <a:gd name="connsiteX18" fmla="*/ 49189 w 4338217"/>
              <a:gd name="connsiteY18" fmla="*/ 164788 h 927064"/>
              <a:gd name="connsiteX19" fmla="*/ 81162 w 4338217"/>
              <a:gd name="connsiteY19" fmla="*/ 186280 h 927064"/>
              <a:gd name="connsiteX20" fmla="*/ 35662 w 4338217"/>
              <a:gd name="connsiteY20" fmla="*/ 322817 h 927064"/>
              <a:gd name="connsiteX21" fmla="*/ 0 w 4338217"/>
              <a:gd name="connsiteY21" fmla="*/ 319024 h 927064"/>
              <a:gd name="connsiteX22" fmla="*/ 49189 w 4338217"/>
              <a:gd name="connsiteY22" fmla="*/ 164788 h 927064"/>
              <a:gd name="connsiteX23" fmla="*/ 4128982 w 4338217"/>
              <a:gd name="connsiteY23" fmla="*/ 27463 h 927064"/>
              <a:gd name="connsiteX24" fmla="*/ 4255793 w 4338217"/>
              <a:gd name="connsiteY24" fmla="*/ 122413 h 927064"/>
              <a:gd name="connsiteX25" fmla="*/ 4227476 w 4338217"/>
              <a:gd name="connsiteY25" fmla="*/ 147075 h 927064"/>
              <a:gd name="connsiteX26" fmla="*/ 4114208 w 4338217"/>
              <a:gd name="connsiteY26" fmla="*/ 61990 h 927064"/>
              <a:gd name="connsiteX27" fmla="*/ 3823084 w 4338217"/>
              <a:gd name="connsiteY27" fmla="*/ 0 h 927064"/>
              <a:gd name="connsiteX28" fmla="*/ 3975636 w 4338217"/>
              <a:gd name="connsiteY28" fmla="*/ 0 h 927064"/>
              <a:gd name="connsiteX29" fmla="*/ 3975636 w 4338217"/>
              <a:gd name="connsiteY29" fmla="*/ 37248 h 927064"/>
              <a:gd name="connsiteX30" fmla="*/ 3823084 w 4338217"/>
              <a:gd name="connsiteY30" fmla="*/ 37248 h 927064"/>
              <a:gd name="connsiteX31" fmla="*/ 3515479 w 4338217"/>
              <a:gd name="connsiteY31" fmla="*/ 0 h 927064"/>
              <a:gd name="connsiteX32" fmla="*/ 3668041 w 4338217"/>
              <a:gd name="connsiteY32" fmla="*/ 0 h 927064"/>
              <a:gd name="connsiteX33" fmla="*/ 3668041 w 4338217"/>
              <a:gd name="connsiteY33" fmla="*/ 37248 h 927064"/>
              <a:gd name="connsiteX34" fmla="*/ 3515479 w 4338217"/>
              <a:gd name="connsiteY34" fmla="*/ 37248 h 927064"/>
              <a:gd name="connsiteX35" fmla="*/ 3213366 w 4338217"/>
              <a:gd name="connsiteY35" fmla="*/ 0 h 927064"/>
              <a:gd name="connsiteX36" fmla="*/ 3365918 w 4338217"/>
              <a:gd name="connsiteY36" fmla="*/ 0 h 927064"/>
              <a:gd name="connsiteX37" fmla="*/ 3365918 w 4338217"/>
              <a:gd name="connsiteY37" fmla="*/ 37248 h 927064"/>
              <a:gd name="connsiteX38" fmla="*/ 3213366 w 4338217"/>
              <a:gd name="connsiteY38" fmla="*/ 37248 h 927064"/>
              <a:gd name="connsiteX39" fmla="*/ 2905762 w 4338217"/>
              <a:gd name="connsiteY39" fmla="*/ 0 h 927064"/>
              <a:gd name="connsiteX40" fmla="*/ 3058314 w 4338217"/>
              <a:gd name="connsiteY40" fmla="*/ 0 h 927064"/>
              <a:gd name="connsiteX41" fmla="*/ 3058314 w 4338217"/>
              <a:gd name="connsiteY41" fmla="*/ 37248 h 927064"/>
              <a:gd name="connsiteX42" fmla="*/ 2905762 w 4338217"/>
              <a:gd name="connsiteY42" fmla="*/ 37248 h 927064"/>
              <a:gd name="connsiteX43" fmla="*/ 2603652 w 4338217"/>
              <a:gd name="connsiteY43" fmla="*/ 0 h 927064"/>
              <a:gd name="connsiteX44" fmla="*/ 2756214 w 4338217"/>
              <a:gd name="connsiteY44" fmla="*/ 0 h 927064"/>
              <a:gd name="connsiteX45" fmla="*/ 2756214 w 4338217"/>
              <a:gd name="connsiteY45" fmla="*/ 37248 h 927064"/>
              <a:gd name="connsiteX46" fmla="*/ 2603652 w 4338217"/>
              <a:gd name="connsiteY46" fmla="*/ 37248 h 927064"/>
              <a:gd name="connsiteX47" fmla="*/ 2296047 w 4338217"/>
              <a:gd name="connsiteY47" fmla="*/ 0 h 927064"/>
              <a:gd name="connsiteX48" fmla="*/ 2448599 w 4338217"/>
              <a:gd name="connsiteY48" fmla="*/ 0 h 927064"/>
              <a:gd name="connsiteX49" fmla="*/ 2448599 w 4338217"/>
              <a:gd name="connsiteY49" fmla="*/ 37248 h 927064"/>
              <a:gd name="connsiteX50" fmla="*/ 2296047 w 4338217"/>
              <a:gd name="connsiteY50" fmla="*/ 37248 h 927064"/>
              <a:gd name="connsiteX51" fmla="*/ 1993934 w 4338217"/>
              <a:gd name="connsiteY51" fmla="*/ 0 h 927064"/>
              <a:gd name="connsiteX52" fmla="*/ 2146496 w 4338217"/>
              <a:gd name="connsiteY52" fmla="*/ 0 h 927064"/>
              <a:gd name="connsiteX53" fmla="*/ 2146496 w 4338217"/>
              <a:gd name="connsiteY53" fmla="*/ 37248 h 927064"/>
              <a:gd name="connsiteX54" fmla="*/ 1993934 w 4338217"/>
              <a:gd name="connsiteY54" fmla="*/ 37248 h 927064"/>
              <a:gd name="connsiteX55" fmla="*/ 1686330 w 4338217"/>
              <a:gd name="connsiteY55" fmla="*/ 0 h 927064"/>
              <a:gd name="connsiteX56" fmla="*/ 1838882 w 4338217"/>
              <a:gd name="connsiteY56" fmla="*/ 0 h 927064"/>
              <a:gd name="connsiteX57" fmla="*/ 1838882 w 4338217"/>
              <a:gd name="connsiteY57" fmla="*/ 37248 h 927064"/>
              <a:gd name="connsiteX58" fmla="*/ 1686330 w 4338217"/>
              <a:gd name="connsiteY58" fmla="*/ 37248 h 927064"/>
              <a:gd name="connsiteX59" fmla="*/ 1384220 w 4338217"/>
              <a:gd name="connsiteY59" fmla="*/ 0 h 927064"/>
              <a:gd name="connsiteX60" fmla="*/ 1536772 w 4338217"/>
              <a:gd name="connsiteY60" fmla="*/ 0 h 927064"/>
              <a:gd name="connsiteX61" fmla="*/ 1536772 w 4338217"/>
              <a:gd name="connsiteY61" fmla="*/ 37248 h 927064"/>
              <a:gd name="connsiteX62" fmla="*/ 1384220 w 4338217"/>
              <a:gd name="connsiteY62" fmla="*/ 37248 h 927064"/>
              <a:gd name="connsiteX63" fmla="*/ 1076616 w 4338217"/>
              <a:gd name="connsiteY63" fmla="*/ 0 h 927064"/>
              <a:gd name="connsiteX64" fmla="*/ 1229178 w 4338217"/>
              <a:gd name="connsiteY64" fmla="*/ 0 h 927064"/>
              <a:gd name="connsiteX65" fmla="*/ 1229178 w 4338217"/>
              <a:gd name="connsiteY65" fmla="*/ 37248 h 927064"/>
              <a:gd name="connsiteX66" fmla="*/ 1076616 w 4338217"/>
              <a:gd name="connsiteY66" fmla="*/ 37248 h 927064"/>
              <a:gd name="connsiteX67" fmla="*/ 774502 w 4338217"/>
              <a:gd name="connsiteY67" fmla="*/ 0 h 927064"/>
              <a:gd name="connsiteX68" fmla="*/ 927054 w 4338217"/>
              <a:gd name="connsiteY68" fmla="*/ 0 h 927064"/>
              <a:gd name="connsiteX69" fmla="*/ 927054 w 4338217"/>
              <a:gd name="connsiteY69" fmla="*/ 37248 h 927064"/>
              <a:gd name="connsiteX70" fmla="*/ 774502 w 4338217"/>
              <a:gd name="connsiteY70" fmla="*/ 37248 h 927064"/>
              <a:gd name="connsiteX71" fmla="*/ 466898 w 4338217"/>
              <a:gd name="connsiteY71" fmla="*/ 0 h 927064"/>
              <a:gd name="connsiteX72" fmla="*/ 619450 w 4338217"/>
              <a:gd name="connsiteY72" fmla="*/ 0 h 927064"/>
              <a:gd name="connsiteX73" fmla="*/ 619450 w 4338217"/>
              <a:gd name="connsiteY73" fmla="*/ 37248 h 927064"/>
              <a:gd name="connsiteX74" fmla="*/ 466898 w 4338217"/>
              <a:gd name="connsiteY74" fmla="*/ 37248 h 927064"/>
              <a:gd name="connsiteX75" fmla="*/ 314899 w 4338217"/>
              <a:gd name="connsiteY75" fmla="*/ 0 h 927064"/>
              <a:gd name="connsiteX76" fmla="*/ 317360 w 4338217"/>
              <a:gd name="connsiteY76" fmla="*/ 38122 h 927064"/>
              <a:gd name="connsiteX77" fmla="*/ 184475 w 4338217"/>
              <a:gd name="connsiteY77" fmla="*/ 81163 h 927064"/>
              <a:gd name="connsiteX78" fmla="*/ 164788 w 4338217"/>
              <a:gd name="connsiteY78" fmla="*/ 50419 h 927064"/>
              <a:gd name="connsiteX79" fmla="*/ 314899 w 4338217"/>
              <a:gd name="connsiteY79" fmla="*/ 0 h 9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8217" h="927064">
                <a:moveTo>
                  <a:pt x="0" y="774502"/>
                </a:moveTo>
                <a:lnTo>
                  <a:pt x="37167" y="774502"/>
                </a:lnTo>
                <a:lnTo>
                  <a:pt x="37167" y="927064"/>
                </a:lnTo>
                <a:lnTo>
                  <a:pt x="0" y="927064"/>
                </a:lnTo>
                <a:close/>
                <a:moveTo>
                  <a:pt x="4300967" y="576756"/>
                </a:moveTo>
                <a:lnTo>
                  <a:pt x="4338217" y="576756"/>
                </a:lnTo>
                <a:lnTo>
                  <a:pt x="4338217" y="729318"/>
                </a:lnTo>
                <a:lnTo>
                  <a:pt x="4300967" y="729318"/>
                </a:lnTo>
                <a:close/>
                <a:moveTo>
                  <a:pt x="0" y="472392"/>
                </a:moveTo>
                <a:lnTo>
                  <a:pt x="37167" y="472392"/>
                </a:lnTo>
                <a:lnTo>
                  <a:pt x="37167" y="624944"/>
                </a:lnTo>
                <a:lnTo>
                  <a:pt x="0" y="624944"/>
                </a:lnTo>
                <a:close/>
                <a:moveTo>
                  <a:pt x="4328010" y="269152"/>
                </a:moveTo>
                <a:cubicBezTo>
                  <a:pt x="4334348" y="294991"/>
                  <a:pt x="4338151" y="322060"/>
                  <a:pt x="4338151" y="349129"/>
                </a:cubicBezTo>
                <a:lnTo>
                  <a:pt x="4338151" y="421724"/>
                </a:lnTo>
                <a:lnTo>
                  <a:pt x="4298854" y="421724"/>
                </a:lnTo>
                <a:lnTo>
                  <a:pt x="4298854" y="349129"/>
                </a:lnTo>
                <a:cubicBezTo>
                  <a:pt x="4298854" y="325751"/>
                  <a:pt x="4296319" y="301143"/>
                  <a:pt x="4289981" y="276535"/>
                </a:cubicBezTo>
                <a:close/>
                <a:moveTo>
                  <a:pt x="49189" y="164788"/>
                </a:moveTo>
                <a:lnTo>
                  <a:pt x="81162" y="186280"/>
                </a:lnTo>
                <a:cubicBezTo>
                  <a:pt x="55338" y="228000"/>
                  <a:pt x="39351" y="273512"/>
                  <a:pt x="35662" y="322817"/>
                </a:cubicBezTo>
                <a:lnTo>
                  <a:pt x="0" y="319024"/>
                </a:lnTo>
                <a:cubicBezTo>
                  <a:pt x="3689" y="264662"/>
                  <a:pt x="22135" y="211565"/>
                  <a:pt x="49189" y="164788"/>
                </a:cubicBezTo>
                <a:close/>
                <a:moveTo>
                  <a:pt x="4128982" y="27463"/>
                </a:moveTo>
                <a:cubicBezTo>
                  <a:pt x="4178229" y="48426"/>
                  <a:pt x="4222551" y="81720"/>
                  <a:pt x="4255793" y="122413"/>
                </a:cubicBezTo>
                <a:lnTo>
                  <a:pt x="4227476" y="147075"/>
                </a:lnTo>
                <a:cubicBezTo>
                  <a:pt x="4196697" y="110082"/>
                  <a:pt x="4158530" y="81720"/>
                  <a:pt x="4114208" y="61990"/>
                </a:cubicBezTo>
                <a:close/>
                <a:moveTo>
                  <a:pt x="3823084" y="0"/>
                </a:moveTo>
                <a:lnTo>
                  <a:pt x="3975636" y="0"/>
                </a:lnTo>
                <a:lnTo>
                  <a:pt x="3975636" y="37248"/>
                </a:lnTo>
                <a:lnTo>
                  <a:pt x="3823084" y="37248"/>
                </a:lnTo>
                <a:close/>
                <a:moveTo>
                  <a:pt x="3515479" y="0"/>
                </a:moveTo>
                <a:lnTo>
                  <a:pt x="3668041" y="0"/>
                </a:lnTo>
                <a:lnTo>
                  <a:pt x="3668041" y="37248"/>
                </a:lnTo>
                <a:lnTo>
                  <a:pt x="3515479" y="37248"/>
                </a:lnTo>
                <a:close/>
                <a:moveTo>
                  <a:pt x="3213366" y="0"/>
                </a:moveTo>
                <a:lnTo>
                  <a:pt x="3365918" y="0"/>
                </a:lnTo>
                <a:lnTo>
                  <a:pt x="3365918" y="37248"/>
                </a:lnTo>
                <a:lnTo>
                  <a:pt x="3213366" y="37248"/>
                </a:lnTo>
                <a:close/>
                <a:moveTo>
                  <a:pt x="2905762" y="0"/>
                </a:moveTo>
                <a:lnTo>
                  <a:pt x="3058314" y="0"/>
                </a:lnTo>
                <a:lnTo>
                  <a:pt x="3058314" y="37248"/>
                </a:lnTo>
                <a:lnTo>
                  <a:pt x="2905762" y="37248"/>
                </a:lnTo>
                <a:close/>
                <a:moveTo>
                  <a:pt x="2603652" y="0"/>
                </a:moveTo>
                <a:lnTo>
                  <a:pt x="2756214" y="0"/>
                </a:lnTo>
                <a:lnTo>
                  <a:pt x="2756214" y="37248"/>
                </a:lnTo>
                <a:lnTo>
                  <a:pt x="2603652" y="37248"/>
                </a:lnTo>
                <a:close/>
                <a:moveTo>
                  <a:pt x="2296047" y="0"/>
                </a:moveTo>
                <a:lnTo>
                  <a:pt x="2448599" y="0"/>
                </a:lnTo>
                <a:lnTo>
                  <a:pt x="2448599" y="37248"/>
                </a:lnTo>
                <a:lnTo>
                  <a:pt x="2296047" y="37248"/>
                </a:lnTo>
                <a:close/>
                <a:moveTo>
                  <a:pt x="1993934" y="0"/>
                </a:moveTo>
                <a:lnTo>
                  <a:pt x="2146496" y="0"/>
                </a:lnTo>
                <a:lnTo>
                  <a:pt x="2146496" y="37248"/>
                </a:lnTo>
                <a:lnTo>
                  <a:pt x="1993934" y="37248"/>
                </a:lnTo>
                <a:close/>
                <a:moveTo>
                  <a:pt x="1686330" y="0"/>
                </a:moveTo>
                <a:lnTo>
                  <a:pt x="1838882" y="0"/>
                </a:lnTo>
                <a:lnTo>
                  <a:pt x="1838882" y="37248"/>
                </a:lnTo>
                <a:lnTo>
                  <a:pt x="1686330" y="37248"/>
                </a:lnTo>
                <a:close/>
                <a:moveTo>
                  <a:pt x="1384220" y="0"/>
                </a:moveTo>
                <a:lnTo>
                  <a:pt x="1536772" y="0"/>
                </a:lnTo>
                <a:lnTo>
                  <a:pt x="1536772" y="37248"/>
                </a:lnTo>
                <a:lnTo>
                  <a:pt x="1384220" y="37248"/>
                </a:lnTo>
                <a:close/>
                <a:moveTo>
                  <a:pt x="1076616" y="0"/>
                </a:moveTo>
                <a:lnTo>
                  <a:pt x="1229178" y="0"/>
                </a:lnTo>
                <a:lnTo>
                  <a:pt x="1229178" y="37248"/>
                </a:lnTo>
                <a:lnTo>
                  <a:pt x="1076616" y="37248"/>
                </a:lnTo>
                <a:close/>
                <a:moveTo>
                  <a:pt x="774502" y="0"/>
                </a:moveTo>
                <a:lnTo>
                  <a:pt x="927054" y="0"/>
                </a:lnTo>
                <a:lnTo>
                  <a:pt x="927054" y="37248"/>
                </a:lnTo>
                <a:lnTo>
                  <a:pt x="774502" y="37248"/>
                </a:lnTo>
                <a:close/>
                <a:moveTo>
                  <a:pt x="466898" y="0"/>
                </a:moveTo>
                <a:lnTo>
                  <a:pt x="619450" y="0"/>
                </a:lnTo>
                <a:lnTo>
                  <a:pt x="619450" y="37248"/>
                </a:lnTo>
                <a:lnTo>
                  <a:pt x="466898" y="37248"/>
                </a:lnTo>
                <a:close/>
                <a:moveTo>
                  <a:pt x="314899" y="0"/>
                </a:moveTo>
                <a:lnTo>
                  <a:pt x="317360" y="38122"/>
                </a:lnTo>
                <a:cubicBezTo>
                  <a:pt x="270604" y="41811"/>
                  <a:pt x="225078" y="56568"/>
                  <a:pt x="184475" y="81163"/>
                </a:cubicBezTo>
                <a:lnTo>
                  <a:pt x="164788" y="50419"/>
                </a:lnTo>
                <a:cubicBezTo>
                  <a:pt x="209083" y="22135"/>
                  <a:pt x="261991" y="4919"/>
                  <a:pt x="314899" y="0"/>
                </a:cubicBezTo>
                <a:close/>
              </a:path>
            </a:pathLst>
          </a:custGeom>
          <a:solidFill>
            <a:srgbClr val="D9D9D9"/>
          </a:solidFill>
          <a:ln>
            <a:noFill/>
          </a:ln>
          <a:effectLst/>
        </p:spPr>
        <p:txBody>
          <a:bodyPr wrap="square" anchor="ctr">
            <a:noAutofit/>
          </a:bodyPr>
          <a:lstStyle/>
          <a:p>
            <a:endParaRPr lang="en-US"/>
          </a:p>
        </p:txBody>
      </p:sp>
      <p:sp>
        <p:nvSpPr>
          <p:cNvPr id="4" name="Freeform: Shape 120">
            <a:extLst>
              <a:ext uri="{FF2B5EF4-FFF2-40B4-BE49-F238E27FC236}">
                <a16:creationId xmlns:a16="http://schemas.microsoft.com/office/drawing/2014/main" id="{BFBF636B-15A1-D2DC-0847-139AA9619A71}"/>
              </a:ext>
            </a:extLst>
          </p:cNvPr>
          <p:cNvSpPr>
            <a:spLocks noChangeArrowheads="1"/>
          </p:cNvSpPr>
          <p:nvPr/>
        </p:nvSpPr>
        <p:spPr bwMode="auto">
          <a:xfrm>
            <a:off x="7865885" y="9796747"/>
            <a:ext cx="4343629" cy="1234709"/>
          </a:xfrm>
          <a:custGeom>
            <a:avLst/>
            <a:gdLst>
              <a:gd name="connsiteX0" fmla="*/ 3718716 w 4343629"/>
              <a:gd name="connsiteY0" fmla="*/ 1197459 h 1234709"/>
              <a:gd name="connsiteX1" fmla="*/ 3871278 w 4343629"/>
              <a:gd name="connsiteY1" fmla="*/ 1197459 h 1234709"/>
              <a:gd name="connsiteX2" fmla="*/ 3871278 w 4343629"/>
              <a:gd name="connsiteY2" fmla="*/ 1234709 h 1234709"/>
              <a:gd name="connsiteX3" fmla="*/ 3718716 w 4343629"/>
              <a:gd name="connsiteY3" fmla="*/ 1234709 h 1234709"/>
              <a:gd name="connsiteX4" fmla="*/ 3411112 w 4343629"/>
              <a:gd name="connsiteY4" fmla="*/ 1197459 h 1234709"/>
              <a:gd name="connsiteX5" fmla="*/ 3563664 w 4343629"/>
              <a:gd name="connsiteY5" fmla="*/ 1197459 h 1234709"/>
              <a:gd name="connsiteX6" fmla="*/ 3563664 w 4343629"/>
              <a:gd name="connsiteY6" fmla="*/ 1234709 h 1234709"/>
              <a:gd name="connsiteX7" fmla="*/ 3411112 w 4343629"/>
              <a:gd name="connsiteY7" fmla="*/ 1234709 h 1234709"/>
              <a:gd name="connsiteX8" fmla="*/ 3109002 w 4343629"/>
              <a:gd name="connsiteY8" fmla="*/ 1197459 h 1234709"/>
              <a:gd name="connsiteX9" fmla="*/ 3261564 w 4343629"/>
              <a:gd name="connsiteY9" fmla="*/ 1197459 h 1234709"/>
              <a:gd name="connsiteX10" fmla="*/ 3261564 w 4343629"/>
              <a:gd name="connsiteY10" fmla="*/ 1234709 h 1234709"/>
              <a:gd name="connsiteX11" fmla="*/ 3109002 w 4343629"/>
              <a:gd name="connsiteY11" fmla="*/ 1234709 h 1234709"/>
              <a:gd name="connsiteX12" fmla="*/ 2806889 w 4343629"/>
              <a:gd name="connsiteY12" fmla="*/ 1197459 h 1234709"/>
              <a:gd name="connsiteX13" fmla="*/ 2959441 w 4343629"/>
              <a:gd name="connsiteY13" fmla="*/ 1197459 h 1234709"/>
              <a:gd name="connsiteX14" fmla="*/ 2959441 w 4343629"/>
              <a:gd name="connsiteY14" fmla="*/ 1234709 h 1234709"/>
              <a:gd name="connsiteX15" fmla="*/ 2806889 w 4343629"/>
              <a:gd name="connsiteY15" fmla="*/ 1234709 h 1234709"/>
              <a:gd name="connsiteX16" fmla="*/ 2499285 w 4343629"/>
              <a:gd name="connsiteY16" fmla="*/ 1197459 h 1234709"/>
              <a:gd name="connsiteX17" fmla="*/ 2651837 w 4343629"/>
              <a:gd name="connsiteY17" fmla="*/ 1197459 h 1234709"/>
              <a:gd name="connsiteX18" fmla="*/ 2651837 w 4343629"/>
              <a:gd name="connsiteY18" fmla="*/ 1234709 h 1234709"/>
              <a:gd name="connsiteX19" fmla="*/ 2499285 w 4343629"/>
              <a:gd name="connsiteY19" fmla="*/ 1234709 h 1234709"/>
              <a:gd name="connsiteX20" fmla="*/ 2191680 w 4343629"/>
              <a:gd name="connsiteY20" fmla="*/ 1197459 h 1234709"/>
              <a:gd name="connsiteX21" fmla="*/ 2344242 w 4343629"/>
              <a:gd name="connsiteY21" fmla="*/ 1197459 h 1234709"/>
              <a:gd name="connsiteX22" fmla="*/ 2344242 w 4343629"/>
              <a:gd name="connsiteY22" fmla="*/ 1234709 h 1234709"/>
              <a:gd name="connsiteX23" fmla="*/ 2191680 w 4343629"/>
              <a:gd name="connsiteY23" fmla="*/ 1234709 h 1234709"/>
              <a:gd name="connsiteX24" fmla="*/ 1889570 w 4343629"/>
              <a:gd name="connsiteY24" fmla="*/ 1197459 h 1234709"/>
              <a:gd name="connsiteX25" fmla="*/ 2042122 w 4343629"/>
              <a:gd name="connsiteY25" fmla="*/ 1197459 h 1234709"/>
              <a:gd name="connsiteX26" fmla="*/ 2042122 w 4343629"/>
              <a:gd name="connsiteY26" fmla="*/ 1234709 h 1234709"/>
              <a:gd name="connsiteX27" fmla="*/ 1889570 w 4343629"/>
              <a:gd name="connsiteY27" fmla="*/ 1234709 h 1234709"/>
              <a:gd name="connsiteX28" fmla="*/ 1587457 w 4343629"/>
              <a:gd name="connsiteY28" fmla="*/ 1197459 h 1234709"/>
              <a:gd name="connsiteX29" fmla="*/ 1740009 w 4343629"/>
              <a:gd name="connsiteY29" fmla="*/ 1197459 h 1234709"/>
              <a:gd name="connsiteX30" fmla="*/ 1740009 w 4343629"/>
              <a:gd name="connsiteY30" fmla="*/ 1234709 h 1234709"/>
              <a:gd name="connsiteX31" fmla="*/ 1587457 w 4343629"/>
              <a:gd name="connsiteY31" fmla="*/ 1234709 h 1234709"/>
              <a:gd name="connsiteX32" fmla="*/ 1279853 w 4343629"/>
              <a:gd name="connsiteY32" fmla="*/ 1197459 h 1234709"/>
              <a:gd name="connsiteX33" fmla="*/ 1432415 w 4343629"/>
              <a:gd name="connsiteY33" fmla="*/ 1197459 h 1234709"/>
              <a:gd name="connsiteX34" fmla="*/ 1432415 w 4343629"/>
              <a:gd name="connsiteY34" fmla="*/ 1234709 h 1234709"/>
              <a:gd name="connsiteX35" fmla="*/ 1279853 w 4343629"/>
              <a:gd name="connsiteY35" fmla="*/ 1234709 h 1234709"/>
              <a:gd name="connsiteX36" fmla="*/ 977743 w 4343629"/>
              <a:gd name="connsiteY36" fmla="*/ 1197459 h 1234709"/>
              <a:gd name="connsiteX37" fmla="*/ 1130295 w 4343629"/>
              <a:gd name="connsiteY37" fmla="*/ 1197459 h 1234709"/>
              <a:gd name="connsiteX38" fmla="*/ 1130295 w 4343629"/>
              <a:gd name="connsiteY38" fmla="*/ 1234709 h 1234709"/>
              <a:gd name="connsiteX39" fmla="*/ 977743 w 4343629"/>
              <a:gd name="connsiteY39" fmla="*/ 1234709 h 1234709"/>
              <a:gd name="connsiteX40" fmla="*/ 670139 w 4343629"/>
              <a:gd name="connsiteY40" fmla="*/ 1197459 h 1234709"/>
              <a:gd name="connsiteX41" fmla="*/ 822701 w 4343629"/>
              <a:gd name="connsiteY41" fmla="*/ 1197459 h 1234709"/>
              <a:gd name="connsiteX42" fmla="*/ 822701 w 4343629"/>
              <a:gd name="connsiteY42" fmla="*/ 1234709 h 1234709"/>
              <a:gd name="connsiteX43" fmla="*/ 670139 w 4343629"/>
              <a:gd name="connsiteY43" fmla="*/ 1234709 h 1234709"/>
              <a:gd name="connsiteX44" fmla="*/ 368025 w 4343629"/>
              <a:gd name="connsiteY44" fmla="*/ 1197459 h 1234709"/>
              <a:gd name="connsiteX45" fmla="*/ 520577 w 4343629"/>
              <a:gd name="connsiteY45" fmla="*/ 1197459 h 1234709"/>
              <a:gd name="connsiteX46" fmla="*/ 520577 w 4343629"/>
              <a:gd name="connsiteY46" fmla="*/ 1234709 h 1234709"/>
              <a:gd name="connsiteX47" fmla="*/ 368025 w 4343629"/>
              <a:gd name="connsiteY47" fmla="*/ 1234709 h 1234709"/>
              <a:gd name="connsiteX48" fmla="*/ 4158631 w 4343629"/>
              <a:gd name="connsiteY48" fmla="*/ 1148025 h 1234709"/>
              <a:gd name="connsiteX49" fmla="*/ 4178859 w 4343629"/>
              <a:gd name="connsiteY49" fmla="*/ 1179528 h 1234709"/>
              <a:gd name="connsiteX50" fmla="*/ 4024623 w 4343629"/>
              <a:gd name="connsiteY50" fmla="*/ 1229205 h 1234709"/>
              <a:gd name="connsiteX51" fmla="*/ 4020830 w 4343629"/>
              <a:gd name="connsiteY51" fmla="*/ 1191644 h 1234709"/>
              <a:gd name="connsiteX52" fmla="*/ 4158631 w 4343629"/>
              <a:gd name="connsiteY52" fmla="*/ 1148025 h 1234709"/>
              <a:gd name="connsiteX53" fmla="*/ 110710 w 4343629"/>
              <a:gd name="connsiteY53" fmla="*/ 1082109 h 1234709"/>
              <a:gd name="connsiteX54" fmla="*/ 223978 w 4343629"/>
              <a:gd name="connsiteY54" fmla="*/ 1165961 h 1234709"/>
              <a:gd name="connsiteX55" fmla="*/ 207973 w 4343629"/>
              <a:gd name="connsiteY55" fmla="*/ 1201721 h 1234709"/>
              <a:gd name="connsiteX56" fmla="*/ 82393 w 4343629"/>
              <a:gd name="connsiteY56" fmla="*/ 1106771 h 1234709"/>
              <a:gd name="connsiteX57" fmla="*/ 4302526 w 4343629"/>
              <a:gd name="connsiteY57" fmla="*/ 917321 h 1234709"/>
              <a:gd name="connsiteX58" fmla="*/ 4338190 w 4343629"/>
              <a:gd name="connsiteY58" fmla="*/ 921012 h 1234709"/>
              <a:gd name="connsiteX59" fmla="*/ 4288999 w 4343629"/>
              <a:gd name="connsiteY59" fmla="*/ 1069893 h 1234709"/>
              <a:gd name="connsiteX60" fmla="*/ 4257024 w 4343629"/>
              <a:gd name="connsiteY60" fmla="*/ 1050206 h 1234709"/>
              <a:gd name="connsiteX61" fmla="*/ 4302526 w 4343629"/>
              <a:gd name="connsiteY61" fmla="*/ 917321 h 1234709"/>
              <a:gd name="connsiteX62" fmla="*/ 0 w 4343629"/>
              <a:gd name="connsiteY62" fmla="*/ 812954 h 1234709"/>
              <a:gd name="connsiteX63" fmla="*/ 39295 w 4343629"/>
              <a:gd name="connsiteY63" fmla="*/ 812954 h 1234709"/>
              <a:gd name="connsiteX64" fmla="*/ 39295 w 4343629"/>
              <a:gd name="connsiteY64" fmla="*/ 887545 h 1234709"/>
              <a:gd name="connsiteX65" fmla="*/ 48168 w 4343629"/>
              <a:gd name="connsiteY65" fmla="*/ 962137 h 1234709"/>
              <a:gd name="connsiteX66" fmla="*/ 11408 w 4343629"/>
              <a:gd name="connsiteY66" fmla="*/ 970987 h 1234709"/>
              <a:gd name="connsiteX67" fmla="*/ 0 w 4343629"/>
              <a:gd name="connsiteY67" fmla="*/ 887545 h 1234709"/>
              <a:gd name="connsiteX68" fmla="*/ 4306462 w 4343629"/>
              <a:gd name="connsiteY68" fmla="*/ 615208 h 1234709"/>
              <a:gd name="connsiteX69" fmla="*/ 4343629 w 4343629"/>
              <a:gd name="connsiteY69" fmla="*/ 615208 h 1234709"/>
              <a:gd name="connsiteX70" fmla="*/ 4343629 w 4343629"/>
              <a:gd name="connsiteY70" fmla="*/ 767760 h 1234709"/>
              <a:gd name="connsiteX71" fmla="*/ 4306462 w 4343629"/>
              <a:gd name="connsiteY71" fmla="*/ 767760 h 1234709"/>
              <a:gd name="connsiteX72" fmla="*/ 0 w 4343629"/>
              <a:gd name="connsiteY72" fmla="*/ 505350 h 1234709"/>
              <a:gd name="connsiteX73" fmla="*/ 37248 w 4343629"/>
              <a:gd name="connsiteY73" fmla="*/ 505350 h 1234709"/>
              <a:gd name="connsiteX74" fmla="*/ 37248 w 4343629"/>
              <a:gd name="connsiteY74" fmla="*/ 657912 h 1234709"/>
              <a:gd name="connsiteX75" fmla="*/ 0 w 4343629"/>
              <a:gd name="connsiteY75" fmla="*/ 657912 h 1234709"/>
              <a:gd name="connsiteX76" fmla="*/ 4306462 w 4343629"/>
              <a:gd name="connsiteY76" fmla="*/ 307604 h 1234709"/>
              <a:gd name="connsiteX77" fmla="*/ 4343629 w 4343629"/>
              <a:gd name="connsiteY77" fmla="*/ 307604 h 1234709"/>
              <a:gd name="connsiteX78" fmla="*/ 4343629 w 4343629"/>
              <a:gd name="connsiteY78" fmla="*/ 460156 h 1234709"/>
              <a:gd name="connsiteX79" fmla="*/ 4306462 w 4343629"/>
              <a:gd name="connsiteY79" fmla="*/ 460156 h 1234709"/>
              <a:gd name="connsiteX80" fmla="*/ 0 w 4343629"/>
              <a:gd name="connsiteY80" fmla="*/ 203240 h 1234709"/>
              <a:gd name="connsiteX81" fmla="*/ 37248 w 4343629"/>
              <a:gd name="connsiteY81" fmla="*/ 203240 h 1234709"/>
              <a:gd name="connsiteX82" fmla="*/ 37248 w 4343629"/>
              <a:gd name="connsiteY82" fmla="*/ 355792 h 1234709"/>
              <a:gd name="connsiteX83" fmla="*/ 0 w 4343629"/>
              <a:gd name="connsiteY83" fmla="*/ 355792 h 1234709"/>
              <a:gd name="connsiteX84" fmla="*/ 4306462 w 4343629"/>
              <a:gd name="connsiteY84" fmla="*/ 0 h 1234709"/>
              <a:gd name="connsiteX85" fmla="*/ 4343629 w 4343629"/>
              <a:gd name="connsiteY85" fmla="*/ 0 h 1234709"/>
              <a:gd name="connsiteX86" fmla="*/ 4343629 w 4343629"/>
              <a:gd name="connsiteY86" fmla="*/ 152562 h 1234709"/>
              <a:gd name="connsiteX87" fmla="*/ 4306462 w 4343629"/>
              <a:gd name="connsiteY87" fmla="*/ 152562 h 1234709"/>
              <a:gd name="connsiteX88" fmla="*/ 0 w 4343629"/>
              <a:gd name="connsiteY88" fmla="*/ 0 h 1234709"/>
              <a:gd name="connsiteX89" fmla="*/ 37248 w 4343629"/>
              <a:gd name="connsiteY89" fmla="*/ 0 h 1234709"/>
              <a:gd name="connsiteX90" fmla="*/ 37248 w 4343629"/>
              <a:gd name="connsiteY90" fmla="*/ 48137 h 1234709"/>
              <a:gd name="connsiteX91" fmla="*/ 0 w 4343629"/>
              <a:gd name="connsiteY91" fmla="*/ 48137 h 123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343629" h="1234709">
                <a:moveTo>
                  <a:pt x="3718716" y="1197459"/>
                </a:moveTo>
                <a:lnTo>
                  <a:pt x="3871278" y="1197459"/>
                </a:lnTo>
                <a:lnTo>
                  <a:pt x="3871278" y="1234709"/>
                </a:lnTo>
                <a:lnTo>
                  <a:pt x="3718716" y="1234709"/>
                </a:lnTo>
                <a:close/>
                <a:moveTo>
                  <a:pt x="3411112" y="1197459"/>
                </a:moveTo>
                <a:lnTo>
                  <a:pt x="3563664" y="1197459"/>
                </a:lnTo>
                <a:lnTo>
                  <a:pt x="3563664" y="1234709"/>
                </a:lnTo>
                <a:lnTo>
                  <a:pt x="3411112" y="1234709"/>
                </a:lnTo>
                <a:close/>
                <a:moveTo>
                  <a:pt x="3109002" y="1197459"/>
                </a:moveTo>
                <a:lnTo>
                  <a:pt x="3261564" y="1197459"/>
                </a:lnTo>
                <a:lnTo>
                  <a:pt x="3261564" y="1234709"/>
                </a:lnTo>
                <a:lnTo>
                  <a:pt x="3109002" y="1234709"/>
                </a:lnTo>
                <a:close/>
                <a:moveTo>
                  <a:pt x="2806889" y="1197459"/>
                </a:moveTo>
                <a:lnTo>
                  <a:pt x="2959441" y="1197459"/>
                </a:lnTo>
                <a:lnTo>
                  <a:pt x="2959441" y="1234709"/>
                </a:lnTo>
                <a:lnTo>
                  <a:pt x="2806889" y="1234709"/>
                </a:lnTo>
                <a:close/>
                <a:moveTo>
                  <a:pt x="2499285" y="1197459"/>
                </a:moveTo>
                <a:lnTo>
                  <a:pt x="2651837" y="1197459"/>
                </a:lnTo>
                <a:lnTo>
                  <a:pt x="2651837" y="1234709"/>
                </a:lnTo>
                <a:lnTo>
                  <a:pt x="2499285" y="1234709"/>
                </a:lnTo>
                <a:close/>
                <a:moveTo>
                  <a:pt x="2191680" y="1197459"/>
                </a:moveTo>
                <a:lnTo>
                  <a:pt x="2344242" y="1197459"/>
                </a:lnTo>
                <a:lnTo>
                  <a:pt x="2344242" y="1234709"/>
                </a:lnTo>
                <a:lnTo>
                  <a:pt x="2191680" y="1234709"/>
                </a:lnTo>
                <a:close/>
                <a:moveTo>
                  <a:pt x="1889570" y="1197459"/>
                </a:moveTo>
                <a:lnTo>
                  <a:pt x="2042122" y="1197459"/>
                </a:lnTo>
                <a:lnTo>
                  <a:pt x="2042122" y="1234709"/>
                </a:lnTo>
                <a:lnTo>
                  <a:pt x="1889570" y="1234709"/>
                </a:lnTo>
                <a:close/>
                <a:moveTo>
                  <a:pt x="1587457" y="1197459"/>
                </a:moveTo>
                <a:lnTo>
                  <a:pt x="1740009" y="1197459"/>
                </a:lnTo>
                <a:lnTo>
                  <a:pt x="1740009" y="1234709"/>
                </a:lnTo>
                <a:lnTo>
                  <a:pt x="1587457" y="1234709"/>
                </a:lnTo>
                <a:close/>
                <a:moveTo>
                  <a:pt x="1279853" y="1197459"/>
                </a:moveTo>
                <a:lnTo>
                  <a:pt x="1432415" y="1197459"/>
                </a:lnTo>
                <a:lnTo>
                  <a:pt x="1432415" y="1234709"/>
                </a:lnTo>
                <a:lnTo>
                  <a:pt x="1279853" y="1234709"/>
                </a:lnTo>
                <a:close/>
                <a:moveTo>
                  <a:pt x="977743" y="1197459"/>
                </a:moveTo>
                <a:lnTo>
                  <a:pt x="1130295" y="1197459"/>
                </a:lnTo>
                <a:lnTo>
                  <a:pt x="1130295" y="1234709"/>
                </a:lnTo>
                <a:lnTo>
                  <a:pt x="977743" y="1234709"/>
                </a:lnTo>
                <a:close/>
                <a:moveTo>
                  <a:pt x="670139" y="1197459"/>
                </a:moveTo>
                <a:lnTo>
                  <a:pt x="822701" y="1197459"/>
                </a:lnTo>
                <a:lnTo>
                  <a:pt x="822701" y="1234709"/>
                </a:lnTo>
                <a:lnTo>
                  <a:pt x="670139" y="1234709"/>
                </a:lnTo>
                <a:close/>
                <a:moveTo>
                  <a:pt x="368025" y="1197459"/>
                </a:moveTo>
                <a:lnTo>
                  <a:pt x="520577" y="1197459"/>
                </a:lnTo>
                <a:lnTo>
                  <a:pt x="520577" y="1234709"/>
                </a:lnTo>
                <a:lnTo>
                  <a:pt x="368025" y="1234709"/>
                </a:lnTo>
                <a:close/>
                <a:moveTo>
                  <a:pt x="4158631" y="1148025"/>
                </a:moveTo>
                <a:lnTo>
                  <a:pt x="4178859" y="1179528"/>
                </a:lnTo>
                <a:cubicBezTo>
                  <a:pt x="4132082" y="1207396"/>
                  <a:pt x="4078985" y="1224359"/>
                  <a:pt x="4024623" y="1229205"/>
                </a:cubicBezTo>
                <a:lnTo>
                  <a:pt x="4020830" y="1191644"/>
                </a:lnTo>
                <a:cubicBezTo>
                  <a:pt x="4070135" y="1186798"/>
                  <a:pt x="4116911" y="1173470"/>
                  <a:pt x="4158631" y="1148025"/>
                </a:cubicBezTo>
                <a:close/>
                <a:moveTo>
                  <a:pt x="110710" y="1082109"/>
                </a:moveTo>
                <a:cubicBezTo>
                  <a:pt x="140258" y="1117869"/>
                  <a:pt x="179656" y="1147464"/>
                  <a:pt x="223978" y="1165961"/>
                </a:cubicBezTo>
                <a:lnTo>
                  <a:pt x="207973" y="1201721"/>
                </a:lnTo>
                <a:cubicBezTo>
                  <a:pt x="159957" y="1179525"/>
                  <a:pt x="115635" y="1147464"/>
                  <a:pt x="82393" y="1106771"/>
                </a:cubicBezTo>
                <a:close/>
                <a:moveTo>
                  <a:pt x="4302526" y="917321"/>
                </a:moveTo>
                <a:lnTo>
                  <a:pt x="4338190" y="921012"/>
                </a:lnTo>
                <a:cubicBezTo>
                  <a:pt x="4334501" y="972690"/>
                  <a:pt x="4317284" y="1025598"/>
                  <a:pt x="4288999" y="1069893"/>
                </a:cubicBezTo>
                <a:lnTo>
                  <a:pt x="4257024" y="1050206"/>
                </a:lnTo>
                <a:cubicBezTo>
                  <a:pt x="4282850" y="1009602"/>
                  <a:pt x="4297607" y="964077"/>
                  <a:pt x="4302526" y="917321"/>
                </a:cubicBezTo>
                <a:close/>
                <a:moveTo>
                  <a:pt x="0" y="812954"/>
                </a:moveTo>
                <a:lnTo>
                  <a:pt x="39295" y="812954"/>
                </a:lnTo>
                <a:lnTo>
                  <a:pt x="39295" y="887545"/>
                </a:lnTo>
                <a:cubicBezTo>
                  <a:pt x="39295" y="912831"/>
                  <a:pt x="41830" y="938116"/>
                  <a:pt x="48168" y="962137"/>
                </a:cubicBezTo>
                <a:lnTo>
                  <a:pt x="11408" y="970987"/>
                </a:lnTo>
                <a:cubicBezTo>
                  <a:pt x="5071" y="944437"/>
                  <a:pt x="0" y="916623"/>
                  <a:pt x="0" y="887545"/>
                </a:cubicBezTo>
                <a:close/>
                <a:moveTo>
                  <a:pt x="4306462" y="615208"/>
                </a:moveTo>
                <a:lnTo>
                  <a:pt x="4343629" y="615208"/>
                </a:lnTo>
                <a:lnTo>
                  <a:pt x="4343629" y="767760"/>
                </a:lnTo>
                <a:lnTo>
                  <a:pt x="4306462" y="767760"/>
                </a:lnTo>
                <a:close/>
                <a:moveTo>
                  <a:pt x="0" y="505350"/>
                </a:moveTo>
                <a:lnTo>
                  <a:pt x="37248" y="505350"/>
                </a:lnTo>
                <a:lnTo>
                  <a:pt x="37248" y="657912"/>
                </a:lnTo>
                <a:lnTo>
                  <a:pt x="0" y="657912"/>
                </a:lnTo>
                <a:close/>
                <a:moveTo>
                  <a:pt x="4306462" y="307604"/>
                </a:moveTo>
                <a:lnTo>
                  <a:pt x="4343629" y="307604"/>
                </a:lnTo>
                <a:lnTo>
                  <a:pt x="4343629" y="460156"/>
                </a:lnTo>
                <a:lnTo>
                  <a:pt x="4306462" y="460156"/>
                </a:lnTo>
                <a:close/>
                <a:moveTo>
                  <a:pt x="0" y="203240"/>
                </a:moveTo>
                <a:lnTo>
                  <a:pt x="37248" y="203240"/>
                </a:lnTo>
                <a:lnTo>
                  <a:pt x="37248" y="355792"/>
                </a:lnTo>
                <a:lnTo>
                  <a:pt x="0" y="355792"/>
                </a:lnTo>
                <a:close/>
                <a:moveTo>
                  <a:pt x="4306462" y="0"/>
                </a:moveTo>
                <a:lnTo>
                  <a:pt x="4343629" y="0"/>
                </a:lnTo>
                <a:lnTo>
                  <a:pt x="4343629" y="152562"/>
                </a:lnTo>
                <a:lnTo>
                  <a:pt x="4306462" y="152562"/>
                </a:lnTo>
                <a:close/>
                <a:moveTo>
                  <a:pt x="0" y="0"/>
                </a:moveTo>
                <a:lnTo>
                  <a:pt x="37248" y="0"/>
                </a:lnTo>
                <a:lnTo>
                  <a:pt x="37248" y="48137"/>
                </a:lnTo>
                <a:lnTo>
                  <a:pt x="0" y="48137"/>
                </a:lnTo>
                <a:close/>
              </a:path>
            </a:pathLst>
          </a:custGeom>
          <a:solidFill>
            <a:schemeClr val="bg2"/>
          </a:solidFill>
          <a:ln>
            <a:noFill/>
          </a:ln>
          <a:effectLst/>
        </p:spPr>
        <p:txBody>
          <a:bodyPr wrap="square" anchor="ctr">
            <a:noAutofit/>
          </a:bodyPr>
          <a:lstStyle/>
          <a:p>
            <a:endParaRPr lang="en-US"/>
          </a:p>
        </p:txBody>
      </p:sp>
      <p:sp>
        <p:nvSpPr>
          <p:cNvPr id="6" name="Freeform 7">
            <a:extLst>
              <a:ext uri="{FF2B5EF4-FFF2-40B4-BE49-F238E27FC236}">
                <a16:creationId xmlns:a16="http://schemas.microsoft.com/office/drawing/2014/main" id="{DD958CC9-8804-348A-22DF-A4D3BF3F2A58}"/>
              </a:ext>
            </a:extLst>
          </p:cNvPr>
          <p:cNvSpPr>
            <a:spLocks noChangeArrowheads="1"/>
          </p:cNvSpPr>
          <p:nvPr/>
        </p:nvSpPr>
        <p:spPr bwMode="auto">
          <a:xfrm>
            <a:off x="3559424" y="9796747"/>
            <a:ext cx="38449" cy="1213940"/>
          </a:xfrm>
          <a:custGeom>
            <a:avLst/>
            <a:gdLst>
              <a:gd name="T0" fmla="*/ 31 w 32"/>
              <a:gd name="T1" fmla="*/ 974 h 975"/>
              <a:gd name="T2" fmla="*/ 0 w 32"/>
              <a:gd name="T3" fmla="*/ 974 h 975"/>
              <a:gd name="T4" fmla="*/ 0 w 32"/>
              <a:gd name="T5" fmla="*/ 0 h 975"/>
              <a:gd name="T6" fmla="*/ 31 w 32"/>
              <a:gd name="T7" fmla="*/ 0 h 975"/>
              <a:gd name="T8" fmla="*/ 31 w 32"/>
              <a:gd name="T9" fmla="*/ 974 h 975"/>
            </a:gdLst>
            <a:ahLst/>
            <a:cxnLst>
              <a:cxn ang="0">
                <a:pos x="T0" y="T1"/>
              </a:cxn>
              <a:cxn ang="0">
                <a:pos x="T2" y="T3"/>
              </a:cxn>
              <a:cxn ang="0">
                <a:pos x="T4" y="T5"/>
              </a:cxn>
              <a:cxn ang="0">
                <a:pos x="T6" y="T7"/>
              </a:cxn>
              <a:cxn ang="0">
                <a:pos x="T8" y="T9"/>
              </a:cxn>
            </a:cxnLst>
            <a:rect l="0" t="0" r="r" b="b"/>
            <a:pathLst>
              <a:path w="32" h="975">
                <a:moveTo>
                  <a:pt x="31" y="974"/>
                </a:moveTo>
                <a:lnTo>
                  <a:pt x="0" y="974"/>
                </a:lnTo>
                <a:lnTo>
                  <a:pt x="0" y="0"/>
                </a:lnTo>
                <a:lnTo>
                  <a:pt x="31" y="0"/>
                </a:lnTo>
                <a:lnTo>
                  <a:pt x="31" y="974"/>
                </a:lnTo>
              </a:path>
            </a:pathLst>
          </a:custGeom>
          <a:solidFill>
            <a:schemeClr val="bg2"/>
          </a:solidFill>
          <a:ln>
            <a:noFill/>
          </a:ln>
          <a:effectLst/>
        </p:spPr>
        <p:txBody>
          <a:bodyPr wrap="none" anchor="ctr"/>
          <a:lstStyle/>
          <a:p>
            <a:endParaRPr lang="en-US"/>
          </a:p>
        </p:txBody>
      </p:sp>
      <p:sp>
        <p:nvSpPr>
          <p:cNvPr id="7" name="Freeform 8">
            <a:extLst>
              <a:ext uri="{FF2B5EF4-FFF2-40B4-BE49-F238E27FC236}">
                <a16:creationId xmlns:a16="http://schemas.microsoft.com/office/drawing/2014/main" id="{05A30641-76A6-1FB8-DC41-6D5E0061D2ED}"/>
              </a:ext>
            </a:extLst>
          </p:cNvPr>
          <p:cNvSpPr>
            <a:spLocks noChangeArrowheads="1"/>
          </p:cNvSpPr>
          <p:nvPr/>
        </p:nvSpPr>
        <p:spPr bwMode="auto">
          <a:xfrm>
            <a:off x="3361678" y="10790970"/>
            <a:ext cx="439435" cy="439435"/>
          </a:xfrm>
          <a:custGeom>
            <a:avLst/>
            <a:gdLst>
              <a:gd name="T0" fmla="*/ 353 w 354"/>
              <a:gd name="T1" fmla="*/ 177 h 354"/>
              <a:gd name="T2" fmla="*/ 353 w 354"/>
              <a:gd name="T3" fmla="*/ 177 h 354"/>
              <a:gd name="T4" fmla="*/ 176 w 354"/>
              <a:gd name="T5" fmla="*/ 353 h 354"/>
              <a:gd name="T6" fmla="*/ 176 w 354"/>
              <a:gd name="T7" fmla="*/ 353 h 354"/>
              <a:gd name="T8" fmla="*/ 0 w 354"/>
              <a:gd name="T9" fmla="*/ 177 h 354"/>
              <a:gd name="T10" fmla="*/ 0 w 354"/>
              <a:gd name="T11" fmla="*/ 177 h 354"/>
              <a:gd name="T12" fmla="*/ 176 w 354"/>
              <a:gd name="T13" fmla="*/ 0 h 354"/>
              <a:gd name="T14" fmla="*/ 176 w 354"/>
              <a:gd name="T15" fmla="*/ 0 h 354"/>
              <a:gd name="T16" fmla="*/ 353 w 354"/>
              <a:gd name="T17" fmla="*/ 17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4" h="354">
                <a:moveTo>
                  <a:pt x="353" y="177"/>
                </a:moveTo>
                <a:lnTo>
                  <a:pt x="353" y="177"/>
                </a:lnTo>
                <a:cubicBezTo>
                  <a:pt x="353" y="274"/>
                  <a:pt x="274" y="353"/>
                  <a:pt x="176" y="353"/>
                </a:cubicBezTo>
                <a:lnTo>
                  <a:pt x="176" y="353"/>
                </a:lnTo>
                <a:cubicBezTo>
                  <a:pt x="79" y="353"/>
                  <a:pt x="0" y="274"/>
                  <a:pt x="0" y="177"/>
                </a:cubicBezTo>
                <a:lnTo>
                  <a:pt x="0" y="177"/>
                </a:lnTo>
                <a:cubicBezTo>
                  <a:pt x="0" y="79"/>
                  <a:pt x="79" y="0"/>
                  <a:pt x="176" y="0"/>
                </a:cubicBezTo>
                <a:lnTo>
                  <a:pt x="176" y="0"/>
                </a:lnTo>
                <a:cubicBezTo>
                  <a:pt x="274" y="0"/>
                  <a:pt x="353" y="79"/>
                  <a:pt x="353" y="177"/>
                </a:cubicBezTo>
              </a:path>
            </a:pathLst>
          </a:custGeom>
          <a:solidFill>
            <a:schemeClr val="bg2"/>
          </a:solidFill>
          <a:ln>
            <a:noFill/>
          </a:ln>
          <a:effectLst/>
        </p:spPr>
        <p:txBody>
          <a:bodyPr wrap="none" anchor="ctr"/>
          <a:lstStyle/>
          <a:p>
            <a:endParaRPr lang="en-US"/>
          </a:p>
        </p:txBody>
      </p:sp>
      <p:sp>
        <p:nvSpPr>
          <p:cNvPr id="10" name="Freeform 11">
            <a:extLst>
              <a:ext uri="{FF2B5EF4-FFF2-40B4-BE49-F238E27FC236}">
                <a16:creationId xmlns:a16="http://schemas.microsoft.com/office/drawing/2014/main" id="{60DCA8D0-C296-050A-8CD6-B09766B15260}"/>
              </a:ext>
            </a:extLst>
          </p:cNvPr>
          <p:cNvSpPr>
            <a:spLocks noChangeArrowheads="1"/>
          </p:cNvSpPr>
          <p:nvPr/>
        </p:nvSpPr>
        <p:spPr bwMode="auto">
          <a:xfrm>
            <a:off x="19054994" y="5550709"/>
            <a:ext cx="3482521" cy="4251532"/>
          </a:xfrm>
          <a:custGeom>
            <a:avLst/>
            <a:gdLst>
              <a:gd name="T0" fmla="*/ 2752 w 2794"/>
              <a:gd name="T1" fmla="*/ 3089 h 3411"/>
              <a:gd name="T2" fmla="*/ 2752 w 2794"/>
              <a:gd name="T3" fmla="*/ 3089 h 3411"/>
              <a:gd name="T4" fmla="*/ 2471 w 2794"/>
              <a:gd name="T5" fmla="*/ 3370 h 3411"/>
              <a:gd name="T6" fmla="*/ 321 w 2794"/>
              <a:gd name="T7" fmla="*/ 3370 h 3411"/>
              <a:gd name="T8" fmla="*/ 321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5 w 2794"/>
              <a:gd name="T21" fmla="*/ 0 h 3411"/>
              <a:gd name="T22" fmla="*/ 1725 w 2794"/>
              <a:gd name="T23" fmla="*/ 0 h 3411"/>
              <a:gd name="T24" fmla="*/ 1396 w 2794"/>
              <a:gd name="T25" fmla="*/ 239 h 3411"/>
              <a:gd name="T26" fmla="*/ 1396 w 2794"/>
              <a:gd name="T27" fmla="*/ 239 h 3411"/>
              <a:gd name="T28" fmla="*/ 1067 w 2794"/>
              <a:gd name="T29" fmla="*/ 0 h 3411"/>
              <a:gd name="T30" fmla="*/ 321 w 2794"/>
              <a:gd name="T31" fmla="*/ 0 h 3411"/>
              <a:gd name="T32" fmla="*/ 321 w 2794"/>
              <a:gd name="T33" fmla="*/ 0 h 3411"/>
              <a:gd name="T34" fmla="*/ 0 w 2794"/>
              <a:gd name="T35" fmla="*/ 321 h 3411"/>
              <a:gd name="T36" fmla="*/ 0 w 2794"/>
              <a:gd name="T37" fmla="*/ 3089 h 3411"/>
              <a:gd name="T38" fmla="*/ 0 w 2794"/>
              <a:gd name="T39" fmla="*/ 3089 h 3411"/>
              <a:gd name="T40" fmla="*/ 321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1" y="3370"/>
                </a:lnTo>
                <a:lnTo>
                  <a:pt x="321" y="3370"/>
                </a:lnTo>
                <a:cubicBezTo>
                  <a:pt x="167" y="3370"/>
                  <a:pt x="41" y="3244"/>
                  <a:pt x="41" y="3089"/>
                </a:cubicBezTo>
                <a:lnTo>
                  <a:pt x="41" y="935"/>
                </a:lnTo>
                <a:lnTo>
                  <a:pt x="2752" y="935"/>
                </a:lnTo>
                <a:lnTo>
                  <a:pt x="2752"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3" y="3266"/>
                  <a:pt x="2793" y="3089"/>
                </a:cubicBezTo>
                <a:lnTo>
                  <a:pt x="2793" y="321"/>
                </a:lnTo>
                <a:lnTo>
                  <a:pt x="2793" y="321"/>
                </a:lnTo>
                <a:cubicBezTo>
                  <a:pt x="2793" y="145"/>
                  <a:pt x="2648" y="0"/>
                  <a:pt x="2471" y="0"/>
                </a:cubicBezTo>
                <a:close/>
              </a:path>
            </a:pathLst>
          </a:custGeom>
          <a:solidFill>
            <a:schemeClr val="accent5"/>
          </a:solidFill>
          <a:ln>
            <a:noFill/>
          </a:ln>
          <a:effectLst/>
        </p:spPr>
        <p:txBody>
          <a:bodyPr wrap="none" anchor="ctr"/>
          <a:lstStyle/>
          <a:p>
            <a:endParaRPr lang="en-US"/>
          </a:p>
        </p:txBody>
      </p:sp>
      <p:sp>
        <p:nvSpPr>
          <p:cNvPr id="11" name="Freeform 12">
            <a:extLst>
              <a:ext uri="{FF2B5EF4-FFF2-40B4-BE49-F238E27FC236}">
                <a16:creationId xmlns:a16="http://schemas.microsoft.com/office/drawing/2014/main" id="{E7F52BA6-9B3B-69A4-19F9-103922EE6D0A}"/>
              </a:ext>
            </a:extLst>
          </p:cNvPr>
          <p:cNvSpPr>
            <a:spLocks noChangeArrowheads="1"/>
          </p:cNvSpPr>
          <p:nvPr/>
        </p:nvSpPr>
        <p:spPr bwMode="auto">
          <a:xfrm>
            <a:off x="14754027" y="5550709"/>
            <a:ext cx="3482521" cy="4251532"/>
          </a:xfrm>
          <a:custGeom>
            <a:avLst/>
            <a:gdLst>
              <a:gd name="T0" fmla="*/ 2752 w 2794"/>
              <a:gd name="T1" fmla="*/ 3089 h 3411"/>
              <a:gd name="T2" fmla="*/ 2752 w 2794"/>
              <a:gd name="T3" fmla="*/ 3089 h 3411"/>
              <a:gd name="T4" fmla="*/ 2472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2 w 2794"/>
              <a:gd name="T19" fmla="*/ 0 h 3411"/>
              <a:gd name="T20" fmla="*/ 1726 w 2794"/>
              <a:gd name="T21" fmla="*/ 0 h 3411"/>
              <a:gd name="T22" fmla="*/ 1726 w 2794"/>
              <a:gd name="T23" fmla="*/ 0 h 3411"/>
              <a:gd name="T24" fmla="*/ 1397 w 2794"/>
              <a:gd name="T25" fmla="*/ 239 h 3411"/>
              <a:gd name="T26" fmla="*/ 1397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2 w 2794"/>
              <a:gd name="T43" fmla="*/ 3410 h 3411"/>
              <a:gd name="T44" fmla="*/ 2472 w 2794"/>
              <a:gd name="T45" fmla="*/ 3410 h 3411"/>
              <a:gd name="T46" fmla="*/ 2793 w 2794"/>
              <a:gd name="T47" fmla="*/ 3089 h 3411"/>
              <a:gd name="T48" fmla="*/ 2793 w 2794"/>
              <a:gd name="T49" fmla="*/ 321 h 3411"/>
              <a:gd name="T50" fmla="*/ 2793 w 2794"/>
              <a:gd name="T51" fmla="*/ 321 h 3411"/>
              <a:gd name="T52" fmla="*/ 2472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2" y="3370"/>
                </a:cubicBezTo>
                <a:lnTo>
                  <a:pt x="322" y="3370"/>
                </a:lnTo>
                <a:lnTo>
                  <a:pt x="322" y="3370"/>
                </a:lnTo>
                <a:cubicBezTo>
                  <a:pt x="167" y="3370"/>
                  <a:pt x="41" y="3244"/>
                  <a:pt x="41" y="3089"/>
                </a:cubicBezTo>
                <a:lnTo>
                  <a:pt x="41" y="935"/>
                </a:lnTo>
                <a:lnTo>
                  <a:pt x="2752" y="935"/>
                </a:lnTo>
                <a:lnTo>
                  <a:pt x="2752" y="3089"/>
                </a:lnTo>
                <a:close/>
                <a:moveTo>
                  <a:pt x="2472" y="0"/>
                </a:moveTo>
                <a:lnTo>
                  <a:pt x="1726" y="0"/>
                </a:lnTo>
                <a:lnTo>
                  <a:pt x="1726" y="0"/>
                </a:lnTo>
                <a:cubicBezTo>
                  <a:pt x="1681" y="139"/>
                  <a:pt x="1551" y="239"/>
                  <a:pt x="1397" y="239"/>
                </a:cubicBezTo>
                <a:lnTo>
                  <a:pt x="1397" y="239"/>
                </a:lnTo>
                <a:cubicBezTo>
                  <a:pt x="1243" y="239"/>
                  <a:pt x="1113" y="139"/>
                  <a:pt x="1067" y="0"/>
                </a:cubicBezTo>
                <a:lnTo>
                  <a:pt x="322" y="0"/>
                </a:lnTo>
                <a:lnTo>
                  <a:pt x="322" y="0"/>
                </a:lnTo>
                <a:cubicBezTo>
                  <a:pt x="145" y="0"/>
                  <a:pt x="0" y="145"/>
                  <a:pt x="0" y="321"/>
                </a:cubicBezTo>
                <a:lnTo>
                  <a:pt x="0" y="3089"/>
                </a:lnTo>
                <a:lnTo>
                  <a:pt x="0" y="3089"/>
                </a:lnTo>
                <a:cubicBezTo>
                  <a:pt x="0" y="3266"/>
                  <a:pt x="145" y="3410"/>
                  <a:pt x="322" y="3410"/>
                </a:cubicBezTo>
                <a:lnTo>
                  <a:pt x="2472" y="3410"/>
                </a:lnTo>
                <a:lnTo>
                  <a:pt x="2472" y="3410"/>
                </a:lnTo>
                <a:cubicBezTo>
                  <a:pt x="2649" y="3410"/>
                  <a:pt x="2793" y="3266"/>
                  <a:pt x="2793" y="3089"/>
                </a:cubicBezTo>
                <a:lnTo>
                  <a:pt x="2793" y="321"/>
                </a:lnTo>
                <a:lnTo>
                  <a:pt x="2793" y="321"/>
                </a:lnTo>
                <a:cubicBezTo>
                  <a:pt x="2793" y="145"/>
                  <a:pt x="2649" y="0"/>
                  <a:pt x="2472" y="0"/>
                </a:cubicBezTo>
                <a:close/>
              </a:path>
            </a:pathLst>
          </a:custGeom>
          <a:solidFill>
            <a:srgbClr val="D9D9D9"/>
          </a:solidFill>
          <a:ln>
            <a:noFill/>
          </a:ln>
          <a:effectLst/>
        </p:spPr>
        <p:txBody>
          <a:bodyPr wrap="none" anchor="ctr"/>
          <a:lstStyle/>
          <a:p>
            <a:endParaRPr lang="en-US"/>
          </a:p>
        </p:txBody>
      </p:sp>
      <p:sp>
        <p:nvSpPr>
          <p:cNvPr id="12" name="Freeform 13">
            <a:extLst>
              <a:ext uri="{FF2B5EF4-FFF2-40B4-BE49-F238E27FC236}">
                <a16:creationId xmlns:a16="http://schemas.microsoft.com/office/drawing/2014/main" id="{7F29423F-CED8-2663-007E-E10F04273C24}"/>
              </a:ext>
            </a:extLst>
          </p:cNvPr>
          <p:cNvSpPr>
            <a:spLocks noChangeArrowheads="1"/>
          </p:cNvSpPr>
          <p:nvPr/>
        </p:nvSpPr>
        <p:spPr bwMode="auto">
          <a:xfrm>
            <a:off x="16110781" y="5039865"/>
            <a:ext cx="763520" cy="763520"/>
          </a:xfrm>
          <a:custGeom>
            <a:avLst/>
            <a:gdLst>
              <a:gd name="T0" fmla="*/ 306 w 612"/>
              <a:gd name="T1" fmla="*/ 0 h 611"/>
              <a:gd name="T2" fmla="*/ 306 w 612"/>
              <a:gd name="T3" fmla="*/ 0 h 611"/>
              <a:gd name="T4" fmla="*/ 0 w 612"/>
              <a:gd name="T5" fmla="*/ 305 h 611"/>
              <a:gd name="T6" fmla="*/ 0 w 612"/>
              <a:gd name="T7" fmla="*/ 305 h 611"/>
              <a:gd name="T8" fmla="*/ 306 w 612"/>
              <a:gd name="T9" fmla="*/ 610 h 611"/>
              <a:gd name="T10" fmla="*/ 306 w 612"/>
              <a:gd name="T11" fmla="*/ 610 h 611"/>
              <a:gd name="T12" fmla="*/ 611 w 612"/>
              <a:gd name="T13" fmla="*/ 305 h 611"/>
              <a:gd name="T14" fmla="*/ 611 w 612"/>
              <a:gd name="T15" fmla="*/ 305 h 611"/>
              <a:gd name="T16" fmla="*/ 306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6" y="0"/>
                </a:moveTo>
                <a:lnTo>
                  <a:pt x="306" y="0"/>
                </a:lnTo>
                <a:cubicBezTo>
                  <a:pt x="137" y="0"/>
                  <a:pt x="0" y="136"/>
                  <a:pt x="0" y="305"/>
                </a:cubicBezTo>
                <a:lnTo>
                  <a:pt x="0" y="305"/>
                </a:lnTo>
                <a:cubicBezTo>
                  <a:pt x="0" y="474"/>
                  <a:pt x="137" y="610"/>
                  <a:pt x="306" y="610"/>
                </a:cubicBezTo>
                <a:lnTo>
                  <a:pt x="306" y="610"/>
                </a:lnTo>
                <a:cubicBezTo>
                  <a:pt x="474" y="610"/>
                  <a:pt x="611" y="474"/>
                  <a:pt x="611" y="305"/>
                </a:cubicBezTo>
                <a:lnTo>
                  <a:pt x="611" y="305"/>
                </a:lnTo>
                <a:cubicBezTo>
                  <a:pt x="611" y="136"/>
                  <a:pt x="474" y="0"/>
                  <a:pt x="306" y="0"/>
                </a:cubicBezTo>
              </a:path>
            </a:pathLst>
          </a:custGeom>
          <a:solidFill>
            <a:srgbClr val="D9D9D9"/>
          </a:solidFill>
          <a:ln>
            <a:noFill/>
          </a:ln>
          <a:effectLst/>
        </p:spPr>
        <p:txBody>
          <a:bodyPr wrap="none" anchor="ctr"/>
          <a:lstStyle/>
          <a:p>
            <a:endParaRPr lang="en-US"/>
          </a:p>
        </p:txBody>
      </p:sp>
      <p:sp>
        <p:nvSpPr>
          <p:cNvPr id="13" name="Freeform 14">
            <a:extLst>
              <a:ext uri="{FF2B5EF4-FFF2-40B4-BE49-F238E27FC236}">
                <a16:creationId xmlns:a16="http://schemas.microsoft.com/office/drawing/2014/main" id="{3C19FC0B-0BA0-7BFB-DA67-A5773B579B37}"/>
              </a:ext>
            </a:extLst>
          </p:cNvPr>
          <p:cNvSpPr>
            <a:spLocks noChangeArrowheads="1"/>
          </p:cNvSpPr>
          <p:nvPr/>
        </p:nvSpPr>
        <p:spPr bwMode="auto">
          <a:xfrm>
            <a:off x="6146595" y="5550709"/>
            <a:ext cx="3477030" cy="4251532"/>
          </a:xfrm>
          <a:custGeom>
            <a:avLst/>
            <a:gdLst>
              <a:gd name="T0" fmla="*/ 2751 w 2793"/>
              <a:gd name="T1" fmla="*/ 3089 h 3411"/>
              <a:gd name="T2" fmla="*/ 2751 w 2793"/>
              <a:gd name="T3" fmla="*/ 3089 h 3411"/>
              <a:gd name="T4" fmla="*/ 2471 w 2793"/>
              <a:gd name="T5" fmla="*/ 3370 h 3411"/>
              <a:gd name="T6" fmla="*/ 321 w 2793"/>
              <a:gd name="T7" fmla="*/ 3370 h 3411"/>
              <a:gd name="T8" fmla="*/ 321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1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1 w 2793"/>
              <a:gd name="T31" fmla="*/ 0 h 3411"/>
              <a:gd name="T32" fmla="*/ 321 w 2793"/>
              <a:gd name="T33" fmla="*/ 0 h 3411"/>
              <a:gd name="T34" fmla="*/ 0 w 2793"/>
              <a:gd name="T35" fmla="*/ 321 h 3411"/>
              <a:gd name="T36" fmla="*/ 0 w 2793"/>
              <a:gd name="T37" fmla="*/ 3089 h 3411"/>
              <a:gd name="T38" fmla="*/ 0 w 2793"/>
              <a:gd name="T39" fmla="*/ 3089 h 3411"/>
              <a:gd name="T40" fmla="*/ 321 w 2793"/>
              <a:gd name="T41" fmla="*/ 3410 h 3411"/>
              <a:gd name="T42" fmla="*/ 2471 w 2793"/>
              <a:gd name="T43" fmla="*/ 3410 h 3411"/>
              <a:gd name="T44" fmla="*/ 2471 w 2793"/>
              <a:gd name="T45" fmla="*/ 3410 h 3411"/>
              <a:gd name="T46" fmla="*/ 2792 w 2793"/>
              <a:gd name="T47" fmla="*/ 3089 h 3411"/>
              <a:gd name="T48" fmla="*/ 2792 w 2793"/>
              <a:gd name="T49" fmla="*/ 321 h 3411"/>
              <a:gd name="T50" fmla="*/ 2792 w 2793"/>
              <a:gd name="T51" fmla="*/ 321 h 3411"/>
              <a:gd name="T52" fmla="*/ 2471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1" y="3370"/>
                </a:cubicBezTo>
                <a:lnTo>
                  <a:pt x="321" y="3370"/>
                </a:lnTo>
                <a:lnTo>
                  <a:pt x="321" y="3370"/>
                </a:lnTo>
                <a:cubicBezTo>
                  <a:pt x="167" y="3370"/>
                  <a:pt x="41" y="3244"/>
                  <a:pt x="41" y="3089"/>
                </a:cubicBezTo>
                <a:lnTo>
                  <a:pt x="41" y="935"/>
                </a:lnTo>
                <a:lnTo>
                  <a:pt x="2751" y="935"/>
                </a:lnTo>
                <a:lnTo>
                  <a:pt x="2751" y="3089"/>
                </a:lnTo>
                <a:close/>
                <a:moveTo>
                  <a:pt x="2471" y="0"/>
                </a:moveTo>
                <a:lnTo>
                  <a:pt x="1725" y="0"/>
                </a:lnTo>
                <a:lnTo>
                  <a:pt x="1725" y="0"/>
                </a:lnTo>
                <a:cubicBezTo>
                  <a:pt x="1680" y="139"/>
                  <a:pt x="1550" y="239"/>
                  <a:pt x="1396" y="239"/>
                </a:cubicBezTo>
                <a:lnTo>
                  <a:pt x="1396" y="239"/>
                </a:lnTo>
                <a:cubicBezTo>
                  <a:pt x="1242" y="239"/>
                  <a:pt x="1112" y="139"/>
                  <a:pt x="1067" y="0"/>
                </a:cubicBezTo>
                <a:lnTo>
                  <a:pt x="321" y="0"/>
                </a:lnTo>
                <a:lnTo>
                  <a:pt x="321" y="0"/>
                </a:lnTo>
                <a:cubicBezTo>
                  <a:pt x="144" y="0"/>
                  <a:pt x="0" y="145"/>
                  <a:pt x="0" y="321"/>
                </a:cubicBezTo>
                <a:lnTo>
                  <a:pt x="0" y="3089"/>
                </a:lnTo>
                <a:lnTo>
                  <a:pt x="0" y="3089"/>
                </a:lnTo>
                <a:cubicBezTo>
                  <a:pt x="0" y="3266"/>
                  <a:pt x="144" y="3410"/>
                  <a:pt x="321" y="3410"/>
                </a:cubicBezTo>
                <a:lnTo>
                  <a:pt x="2471" y="3410"/>
                </a:lnTo>
                <a:lnTo>
                  <a:pt x="2471" y="3410"/>
                </a:lnTo>
                <a:cubicBezTo>
                  <a:pt x="2648" y="3410"/>
                  <a:pt x="2792" y="3266"/>
                  <a:pt x="2792" y="3089"/>
                </a:cubicBezTo>
                <a:lnTo>
                  <a:pt x="2792" y="321"/>
                </a:lnTo>
                <a:lnTo>
                  <a:pt x="2792" y="321"/>
                </a:lnTo>
                <a:cubicBezTo>
                  <a:pt x="2792" y="145"/>
                  <a:pt x="2648" y="0"/>
                  <a:pt x="2471" y="0"/>
                </a:cubicBezTo>
                <a:close/>
              </a:path>
            </a:pathLst>
          </a:custGeom>
          <a:solidFill>
            <a:schemeClr val="accent2"/>
          </a:solidFill>
          <a:ln>
            <a:noFill/>
          </a:ln>
          <a:effectLst/>
        </p:spPr>
        <p:txBody>
          <a:bodyPr wrap="none" anchor="ctr"/>
          <a:lstStyle/>
          <a:p>
            <a:endParaRPr lang="en-US"/>
          </a:p>
        </p:txBody>
      </p:sp>
      <p:sp>
        <p:nvSpPr>
          <p:cNvPr id="14" name="Freeform 15">
            <a:extLst>
              <a:ext uri="{FF2B5EF4-FFF2-40B4-BE49-F238E27FC236}">
                <a16:creationId xmlns:a16="http://schemas.microsoft.com/office/drawing/2014/main" id="{778E2DFD-8C56-E222-3989-1F3EF1830B06}"/>
              </a:ext>
            </a:extLst>
          </p:cNvPr>
          <p:cNvSpPr>
            <a:spLocks noChangeArrowheads="1"/>
          </p:cNvSpPr>
          <p:nvPr/>
        </p:nvSpPr>
        <p:spPr bwMode="auto">
          <a:xfrm>
            <a:off x="10447565" y="5550709"/>
            <a:ext cx="3477027" cy="4251532"/>
          </a:xfrm>
          <a:custGeom>
            <a:avLst/>
            <a:gdLst>
              <a:gd name="T0" fmla="*/ 2751 w 2793"/>
              <a:gd name="T1" fmla="*/ 3089 h 3411"/>
              <a:gd name="T2" fmla="*/ 2751 w 2793"/>
              <a:gd name="T3" fmla="*/ 3089 h 3411"/>
              <a:gd name="T4" fmla="*/ 2470 w 2793"/>
              <a:gd name="T5" fmla="*/ 3370 h 3411"/>
              <a:gd name="T6" fmla="*/ 322 w 2793"/>
              <a:gd name="T7" fmla="*/ 3370 h 3411"/>
              <a:gd name="T8" fmla="*/ 322 w 2793"/>
              <a:gd name="T9" fmla="*/ 3370 h 3411"/>
              <a:gd name="T10" fmla="*/ 41 w 2793"/>
              <a:gd name="T11" fmla="*/ 3089 h 3411"/>
              <a:gd name="T12" fmla="*/ 41 w 2793"/>
              <a:gd name="T13" fmla="*/ 935 h 3411"/>
              <a:gd name="T14" fmla="*/ 2751 w 2793"/>
              <a:gd name="T15" fmla="*/ 935 h 3411"/>
              <a:gd name="T16" fmla="*/ 2751 w 2793"/>
              <a:gd name="T17" fmla="*/ 3089 h 3411"/>
              <a:gd name="T18" fmla="*/ 2470 w 2793"/>
              <a:gd name="T19" fmla="*/ 0 h 3411"/>
              <a:gd name="T20" fmla="*/ 1725 w 2793"/>
              <a:gd name="T21" fmla="*/ 0 h 3411"/>
              <a:gd name="T22" fmla="*/ 1725 w 2793"/>
              <a:gd name="T23" fmla="*/ 0 h 3411"/>
              <a:gd name="T24" fmla="*/ 1396 w 2793"/>
              <a:gd name="T25" fmla="*/ 239 h 3411"/>
              <a:gd name="T26" fmla="*/ 1396 w 2793"/>
              <a:gd name="T27" fmla="*/ 239 h 3411"/>
              <a:gd name="T28" fmla="*/ 1067 w 2793"/>
              <a:gd name="T29" fmla="*/ 0 h 3411"/>
              <a:gd name="T30" fmla="*/ 322 w 2793"/>
              <a:gd name="T31" fmla="*/ 0 h 3411"/>
              <a:gd name="T32" fmla="*/ 322 w 2793"/>
              <a:gd name="T33" fmla="*/ 0 h 3411"/>
              <a:gd name="T34" fmla="*/ 0 w 2793"/>
              <a:gd name="T35" fmla="*/ 321 h 3411"/>
              <a:gd name="T36" fmla="*/ 0 w 2793"/>
              <a:gd name="T37" fmla="*/ 3089 h 3411"/>
              <a:gd name="T38" fmla="*/ 0 w 2793"/>
              <a:gd name="T39" fmla="*/ 3089 h 3411"/>
              <a:gd name="T40" fmla="*/ 322 w 2793"/>
              <a:gd name="T41" fmla="*/ 3410 h 3411"/>
              <a:gd name="T42" fmla="*/ 2470 w 2793"/>
              <a:gd name="T43" fmla="*/ 3410 h 3411"/>
              <a:gd name="T44" fmla="*/ 2470 w 2793"/>
              <a:gd name="T45" fmla="*/ 3410 h 3411"/>
              <a:gd name="T46" fmla="*/ 2792 w 2793"/>
              <a:gd name="T47" fmla="*/ 3089 h 3411"/>
              <a:gd name="T48" fmla="*/ 2792 w 2793"/>
              <a:gd name="T49" fmla="*/ 321 h 3411"/>
              <a:gd name="T50" fmla="*/ 2792 w 2793"/>
              <a:gd name="T51" fmla="*/ 321 h 3411"/>
              <a:gd name="T52" fmla="*/ 2470 w 2793"/>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3" h="3411">
                <a:moveTo>
                  <a:pt x="2751" y="3089"/>
                </a:moveTo>
                <a:lnTo>
                  <a:pt x="2751" y="3089"/>
                </a:lnTo>
                <a:cubicBezTo>
                  <a:pt x="2751" y="3244"/>
                  <a:pt x="2625" y="3370"/>
                  <a:pt x="2470" y="3370"/>
                </a:cubicBezTo>
                <a:lnTo>
                  <a:pt x="322" y="3370"/>
                </a:lnTo>
                <a:lnTo>
                  <a:pt x="322" y="3370"/>
                </a:lnTo>
                <a:cubicBezTo>
                  <a:pt x="167" y="3370"/>
                  <a:pt x="41" y="3244"/>
                  <a:pt x="41" y="3089"/>
                </a:cubicBezTo>
                <a:lnTo>
                  <a:pt x="41" y="935"/>
                </a:lnTo>
                <a:lnTo>
                  <a:pt x="2751" y="935"/>
                </a:lnTo>
                <a:lnTo>
                  <a:pt x="2751" y="3089"/>
                </a:lnTo>
                <a:close/>
                <a:moveTo>
                  <a:pt x="2470" y="0"/>
                </a:moveTo>
                <a:lnTo>
                  <a:pt x="1725" y="0"/>
                </a:lnTo>
                <a:lnTo>
                  <a:pt x="1725" y="0"/>
                </a:lnTo>
                <a:cubicBezTo>
                  <a:pt x="1679" y="139"/>
                  <a:pt x="1549" y="239"/>
                  <a:pt x="1396" y="239"/>
                </a:cubicBezTo>
                <a:lnTo>
                  <a:pt x="1396" y="239"/>
                </a:lnTo>
                <a:cubicBezTo>
                  <a:pt x="1242" y="239"/>
                  <a:pt x="1112" y="139"/>
                  <a:pt x="1067" y="0"/>
                </a:cubicBezTo>
                <a:lnTo>
                  <a:pt x="322" y="0"/>
                </a:lnTo>
                <a:lnTo>
                  <a:pt x="322" y="0"/>
                </a:lnTo>
                <a:cubicBezTo>
                  <a:pt x="144" y="0"/>
                  <a:pt x="0" y="145"/>
                  <a:pt x="0" y="321"/>
                </a:cubicBezTo>
                <a:lnTo>
                  <a:pt x="0" y="3089"/>
                </a:lnTo>
                <a:lnTo>
                  <a:pt x="0" y="3089"/>
                </a:lnTo>
                <a:cubicBezTo>
                  <a:pt x="0" y="3266"/>
                  <a:pt x="144" y="3410"/>
                  <a:pt x="322" y="3410"/>
                </a:cubicBezTo>
                <a:lnTo>
                  <a:pt x="2470" y="3410"/>
                </a:lnTo>
                <a:lnTo>
                  <a:pt x="2470" y="3410"/>
                </a:lnTo>
                <a:cubicBezTo>
                  <a:pt x="2648" y="3410"/>
                  <a:pt x="2792" y="3266"/>
                  <a:pt x="2792" y="3089"/>
                </a:cubicBezTo>
                <a:lnTo>
                  <a:pt x="2792" y="321"/>
                </a:lnTo>
                <a:lnTo>
                  <a:pt x="2792" y="321"/>
                </a:lnTo>
                <a:cubicBezTo>
                  <a:pt x="2792" y="145"/>
                  <a:pt x="2648" y="0"/>
                  <a:pt x="2470" y="0"/>
                </a:cubicBezTo>
                <a:close/>
              </a:path>
            </a:pathLst>
          </a:custGeom>
          <a:solidFill>
            <a:srgbClr val="D9D9D9"/>
          </a:solidFill>
          <a:ln>
            <a:noFill/>
          </a:ln>
          <a:effectLst/>
        </p:spPr>
        <p:txBody>
          <a:bodyPr wrap="none" anchor="ctr"/>
          <a:lstStyle/>
          <a:p>
            <a:endParaRPr lang="en-US"/>
          </a:p>
        </p:txBody>
      </p:sp>
      <p:sp>
        <p:nvSpPr>
          <p:cNvPr id="15" name="Freeform 16">
            <a:extLst>
              <a:ext uri="{FF2B5EF4-FFF2-40B4-BE49-F238E27FC236}">
                <a16:creationId xmlns:a16="http://schemas.microsoft.com/office/drawing/2014/main" id="{43A4CBFB-0035-56FE-8135-EC164F3708E6}"/>
              </a:ext>
            </a:extLst>
          </p:cNvPr>
          <p:cNvSpPr>
            <a:spLocks noChangeArrowheads="1"/>
          </p:cNvSpPr>
          <p:nvPr/>
        </p:nvSpPr>
        <p:spPr bwMode="auto">
          <a:xfrm>
            <a:off x="1840133" y="5550709"/>
            <a:ext cx="3482521" cy="4251532"/>
          </a:xfrm>
          <a:custGeom>
            <a:avLst/>
            <a:gdLst>
              <a:gd name="T0" fmla="*/ 2752 w 2794"/>
              <a:gd name="T1" fmla="*/ 3089 h 3411"/>
              <a:gd name="T2" fmla="*/ 2752 w 2794"/>
              <a:gd name="T3" fmla="*/ 3089 h 3411"/>
              <a:gd name="T4" fmla="*/ 2471 w 2794"/>
              <a:gd name="T5" fmla="*/ 3370 h 3411"/>
              <a:gd name="T6" fmla="*/ 322 w 2794"/>
              <a:gd name="T7" fmla="*/ 3370 h 3411"/>
              <a:gd name="T8" fmla="*/ 322 w 2794"/>
              <a:gd name="T9" fmla="*/ 3370 h 3411"/>
              <a:gd name="T10" fmla="*/ 41 w 2794"/>
              <a:gd name="T11" fmla="*/ 3089 h 3411"/>
              <a:gd name="T12" fmla="*/ 41 w 2794"/>
              <a:gd name="T13" fmla="*/ 935 h 3411"/>
              <a:gd name="T14" fmla="*/ 2752 w 2794"/>
              <a:gd name="T15" fmla="*/ 935 h 3411"/>
              <a:gd name="T16" fmla="*/ 2752 w 2794"/>
              <a:gd name="T17" fmla="*/ 3089 h 3411"/>
              <a:gd name="T18" fmla="*/ 2471 w 2794"/>
              <a:gd name="T19" fmla="*/ 0 h 3411"/>
              <a:gd name="T20" fmla="*/ 1726 w 2794"/>
              <a:gd name="T21" fmla="*/ 0 h 3411"/>
              <a:gd name="T22" fmla="*/ 1726 w 2794"/>
              <a:gd name="T23" fmla="*/ 0 h 3411"/>
              <a:gd name="T24" fmla="*/ 1396 w 2794"/>
              <a:gd name="T25" fmla="*/ 239 h 3411"/>
              <a:gd name="T26" fmla="*/ 1396 w 2794"/>
              <a:gd name="T27" fmla="*/ 239 h 3411"/>
              <a:gd name="T28" fmla="*/ 1067 w 2794"/>
              <a:gd name="T29" fmla="*/ 0 h 3411"/>
              <a:gd name="T30" fmla="*/ 322 w 2794"/>
              <a:gd name="T31" fmla="*/ 0 h 3411"/>
              <a:gd name="T32" fmla="*/ 322 w 2794"/>
              <a:gd name="T33" fmla="*/ 0 h 3411"/>
              <a:gd name="T34" fmla="*/ 0 w 2794"/>
              <a:gd name="T35" fmla="*/ 321 h 3411"/>
              <a:gd name="T36" fmla="*/ 0 w 2794"/>
              <a:gd name="T37" fmla="*/ 3089 h 3411"/>
              <a:gd name="T38" fmla="*/ 0 w 2794"/>
              <a:gd name="T39" fmla="*/ 3089 h 3411"/>
              <a:gd name="T40" fmla="*/ 322 w 2794"/>
              <a:gd name="T41" fmla="*/ 3410 h 3411"/>
              <a:gd name="T42" fmla="*/ 2471 w 2794"/>
              <a:gd name="T43" fmla="*/ 3410 h 3411"/>
              <a:gd name="T44" fmla="*/ 2471 w 2794"/>
              <a:gd name="T45" fmla="*/ 3410 h 3411"/>
              <a:gd name="T46" fmla="*/ 2793 w 2794"/>
              <a:gd name="T47" fmla="*/ 3089 h 3411"/>
              <a:gd name="T48" fmla="*/ 2793 w 2794"/>
              <a:gd name="T49" fmla="*/ 321 h 3411"/>
              <a:gd name="T50" fmla="*/ 2793 w 2794"/>
              <a:gd name="T51" fmla="*/ 321 h 3411"/>
              <a:gd name="T52" fmla="*/ 2471 w 2794"/>
              <a:gd name="T53" fmla="*/ 0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94" h="3411">
                <a:moveTo>
                  <a:pt x="2752" y="3089"/>
                </a:moveTo>
                <a:lnTo>
                  <a:pt x="2752" y="3089"/>
                </a:lnTo>
                <a:cubicBezTo>
                  <a:pt x="2752" y="3244"/>
                  <a:pt x="2626" y="3370"/>
                  <a:pt x="2471" y="3370"/>
                </a:cubicBezTo>
                <a:lnTo>
                  <a:pt x="322" y="3370"/>
                </a:lnTo>
                <a:lnTo>
                  <a:pt x="322" y="3370"/>
                </a:lnTo>
                <a:cubicBezTo>
                  <a:pt x="167" y="3370"/>
                  <a:pt x="41" y="3244"/>
                  <a:pt x="41" y="3089"/>
                </a:cubicBezTo>
                <a:lnTo>
                  <a:pt x="41" y="935"/>
                </a:lnTo>
                <a:lnTo>
                  <a:pt x="2752" y="935"/>
                </a:lnTo>
                <a:lnTo>
                  <a:pt x="2752" y="3089"/>
                </a:lnTo>
                <a:close/>
                <a:moveTo>
                  <a:pt x="2471" y="0"/>
                </a:moveTo>
                <a:lnTo>
                  <a:pt x="1726" y="0"/>
                </a:lnTo>
                <a:lnTo>
                  <a:pt x="1726" y="0"/>
                </a:lnTo>
                <a:cubicBezTo>
                  <a:pt x="1681" y="139"/>
                  <a:pt x="1550" y="239"/>
                  <a:pt x="1396" y="239"/>
                </a:cubicBezTo>
                <a:lnTo>
                  <a:pt x="1396" y="239"/>
                </a:lnTo>
                <a:cubicBezTo>
                  <a:pt x="1243" y="239"/>
                  <a:pt x="1113" y="139"/>
                  <a:pt x="1067" y="0"/>
                </a:cubicBezTo>
                <a:lnTo>
                  <a:pt x="322" y="0"/>
                </a:lnTo>
                <a:lnTo>
                  <a:pt x="322" y="0"/>
                </a:lnTo>
                <a:cubicBezTo>
                  <a:pt x="144" y="0"/>
                  <a:pt x="0" y="145"/>
                  <a:pt x="0" y="321"/>
                </a:cubicBezTo>
                <a:lnTo>
                  <a:pt x="0" y="3089"/>
                </a:lnTo>
                <a:lnTo>
                  <a:pt x="0" y="3089"/>
                </a:lnTo>
                <a:cubicBezTo>
                  <a:pt x="0" y="3266"/>
                  <a:pt x="144" y="3410"/>
                  <a:pt x="322" y="3410"/>
                </a:cubicBezTo>
                <a:lnTo>
                  <a:pt x="2471" y="3410"/>
                </a:lnTo>
                <a:lnTo>
                  <a:pt x="2471" y="3410"/>
                </a:lnTo>
                <a:cubicBezTo>
                  <a:pt x="2649" y="3410"/>
                  <a:pt x="2793" y="3266"/>
                  <a:pt x="2793" y="3089"/>
                </a:cubicBezTo>
                <a:lnTo>
                  <a:pt x="2793" y="321"/>
                </a:lnTo>
                <a:lnTo>
                  <a:pt x="2793" y="321"/>
                </a:lnTo>
                <a:cubicBezTo>
                  <a:pt x="2793" y="145"/>
                  <a:pt x="2649" y="0"/>
                  <a:pt x="2471" y="0"/>
                </a:cubicBezTo>
                <a:close/>
              </a:path>
            </a:pathLst>
          </a:custGeom>
          <a:solidFill>
            <a:schemeClr val="bg2"/>
          </a:solidFill>
          <a:ln>
            <a:noFill/>
          </a:ln>
          <a:effectLst/>
        </p:spPr>
        <p:txBody>
          <a:bodyPr wrap="none" anchor="ctr"/>
          <a:lstStyle/>
          <a:p>
            <a:endParaRPr lang="en-US"/>
          </a:p>
        </p:txBody>
      </p:sp>
      <p:sp>
        <p:nvSpPr>
          <p:cNvPr id="16" name="Freeform 17">
            <a:extLst>
              <a:ext uri="{FF2B5EF4-FFF2-40B4-BE49-F238E27FC236}">
                <a16:creationId xmlns:a16="http://schemas.microsoft.com/office/drawing/2014/main" id="{068E0BAF-19ED-4610-6215-4E9463DFDD03}"/>
              </a:ext>
            </a:extLst>
          </p:cNvPr>
          <p:cNvSpPr>
            <a:spLocks noChangeArrowheads="1"/>
          </p:cNvSpPr>
          <p:nvPr/>
        </p:nvSpPr>
        <p:spPr bwMode="auto">
          <a:xfrm>
            <a:off x="3202381" y="5039865"/>
            <a:ext cx="763520" cy="76352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7" y="0"/>
                  <a:pt x="0" y="136"/>
                  <a:pt x="0" y="305"/>
                </a:cubicBezTo>
                <a:lnTo>
                  <a:pt x="0" y="305"/>
                </a:lnTo>
                <a:cubicBezTo>
                  <a:pt x="0" y="474"/>
                  <a:pt x="137" y="610"/>
                  <a:pt x="305" y="610"/>
                </a:cubicBezTo>
                <a:lnTo>
                  <a:pt x="305" y="610"/>
                </a:lnTo>
                <a:cubicBezTo>
                  <a:pt x="474" y="610"/>
                  <a:pt x="611" y="474"/>
                  <a:pt x="611" y="305"/>
                </a:cubicBezTo>
                <a:lnTo>
                  <a:pt x="611" y="305"/>
                </a:lnTo>
                <a:cubicBezTo>
                  <a:pt x="611" y="136"/>
                  <a:pt x="474" y="0"/>
                  <a:pt x="305" y="0"/>
                </a:cubicBezTo>
              </a:path>
            </a:pathLst>
          </a:custGeom>
          <a:solidFill>
            <a:schemeClr val="bg2"/>
          </a:solidFill>
          <a:ln>
            <a:noFill/>
          </a:ln>
          <a:effectLst/>
        </p:spPr>
        <p:txBody>
          <a:bodyPr wrap="none" anchor="ctr"/>
          <a:lstStyle/>
          <a:p>
            <a:endParaRPr lang="en-US"/>
          </a:p>
        </p:txBody>
      </p:sp>
      <p:sp>
        <p:nvSpPr>
          <p:cNvPr id="17" name="Freeform 18">
            <a:extLst>
              <a:ext uri="{FF2B5EF4-FFF2-40B4-BE49-F238E27FC236}">
                <a16:creationId xmlns:a16="http://schemas.microsoft.com/office/drawing/2014/main" id="{9E0B5C53-3745-18ED-843C-C2B0A81E62C5}"/>
              </a:ext>
            </a:extLst>
          </p:cNvPr>
          <p:cNvSpPr>
            <a:spLocks noChangeArrowheads="1"/>
          </p:cNvSpPr>
          <p:nvPr/>
        </p:nvSpPr>
        <p:spPr bwMode="auto">
          <a:xfrm>
            <a:off x="7503352" y="5039865"/>
            <a:ext cx="763516" cy="76352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4" y="610"/>
                  <a:pt x="610" y="474"/>
                  <a:pt x="610" y="305"/>
                </a:cubicBezTo>
                <a:lnTo>
                  <a:pt x="610" y="305"/>
                </a:lnTo>
                <a:cubicBezTo>
                  <a:pt x="610" y="136"/>
                  <a:pt x="474" y="0"/>
                  <a:pt x="305" y="0"/>
                </a:cubicBezTo>
              </a:path>
            </a:pathLst>
          </a:custGeom>
          <a:solidFill>
            <a:schemeClr val="accent2"/>
          </a:solidFill>
          <a:ln>
            <a:noFill/>
          </a:ln>
          <a:effectLst/>
        </p:spPr>
        <p:txBody>
          <a:bodyPr wrap="none" anchor="ctr"/>
          <a:lstStyle/>
          <a:p>
            <a:endParaRPr lang="en-US"/>
          </a:p>
        </p:txBody>
      </p:sp>
      <p:sp>
        <p:nvSpPr>
          <p:cNvPr id="18" name="Freeform 19">
            <a:extLst>
              <a:ext uri="{FF2B5EF4-FFF2-40B4-BE49-F238E27FC236}">
                <a16:creationId xmlns:a16="http://schemas.microsoft.com/office/drawing/2014/main" id="{0B89438C-01A0-190E-A7B4-BF392F3F841B}"/>
              </a:ext>
            </a:extLst>
          </p:cNvPr>
          <p:cNvSpPr>
            <a:spLocks noChangeArrowheads="1"/>
          </p:cNvSpPr>
          <p:nvPr/>
        </p:nvSpPr>
        <p:spPr bwMode="auto">
          <a:xfrm>
            <a:off x="11809813" y="5039865"/>
            <a:ext cx="763516" cy="763520"/>
          </a:xfrm>
          <a:custGeom>
            <a:avLst/>
            <a:gdLst>
              <a:gd name="T0" fmla="*/ 305 w 611"/>
              <a:gd name="T1" fmla="*/ 0 h 611"/>
              <a:gd name="T2" fmla="*/ 305 w 611"/>
              <a:gd name="T3" fmla="*/ 0 h 611"/>
              <a:gd name="T4" fmla="*/ 0 w 611"/>
              <a:gd name="T5" fmla="*/ 305 h 611"/>
              <a:gd name="T6" fmla="*/ 0 w 611"/>
              <a:gd name="T7" fmla="*/ 305 h 611"/>
              <a:gd name="T8" fmla="*/ 305 w 611"/>
              <a:gd name="T9" fmla="*/ 610 h 611"/>
              <a:gd name="T10" fmla="*/ 305 w 611"/>
              <a:gd name="T11" fmla="*/ 610 h 611"/>
              <a:gd name="T12" fmla="*/ 610 w 611"/>
              <a:gd name="T13" fmla="*/ 305 h 611"/>
              <a:gd name="T14" fmla="*/ 610 w 611"/>
              <a:gd name="T15" fmla="*/ 305 h 611"/>
              <a:gd name="T16" fmla="*/ 305 w 611"/>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1">
                <a:moveTo>
                  <a:pt x="305" y="0"/>
                </a:moveTo>
                <a:lnTo>
                  <a:pt x="305" y="0"/>
                </a:lnTo>
                <a:cubicBezTo>
                  <a:pt x="136" y="0"/>
                  <a:pt x="0" y="136"/>
                  <a:pt x="0" y="305"/>
                </a:cubicBezTo>
                <a:lnTo>
                  <a:pt x="0" y="305"/>
                </a:lnTo>
                <a:cubicBezTo>
                  <a:pt x="0" y="474"/>
                  <a:pt x="136" y="610"/>
                  <a:pt x="305" y="610"/>
                </a:cubicBezTo>
                <a:lnTo>
                  <a:pt x="305" y="610"/>
                </a:lnTo>
                <a:cubicBezTo>
                  <a:pt x="473" y="610"/>
                  <a:pt x="610" y="474"/>
                  <a:pt x="610" y="305"/>
                </a:cubicBezTo>
                <a:lnTo>
                  <a:pt x="610" y="305"/>
                </a:lnTo>
                <a:cubicBezTo>
                  <a:pt x="610" y="136"/>
                  <a:pt x="473" y="0"/>
                  <a:pt x="305" y="0"/>
                </a:cubicBezTo>
              </a:path>
            </a:pathLst>
          </a:custGeom>
          <a:solidFill>
            <a:srgbClr val="D9D9D9"/>
          </a:solidFill>
          <a:ln>
            <a:noFill/>
          </a:ln>
          <a:effectLst/>
        </p:spPr>
        <p:txBody>
          <a:bodyPr wrap="none" anchor="ctr"/>
          <a:lstStyle/>
          <a:p>
            <a:endParaRPr lang="en-US"/>
          </a:p>
        </p:txBody>
      </p:sp>
      <p:sp>
        <p:nvSpPr>
          <p:cNvPr id="19" name="Freeform 20">
            <a:extLst>
              <a:ext uri="{FF2B5EF4-FFF2-40B4-BE49-F238E27FC236}">
                <a16:creationId xmlns:a16="http://schemas.microsoft.com/office/drawing/2014/main" id="{CEDC1543-F8E3-C219-205F-D3326928AF20}"/>
              </a:ext>
            </a:extLst>
          </p:cNvPr>
          <p:cNvSpPr>
            <a:spLocks noChangeArrowheads="1"/>
          </p:cNvSpPr>
          <p:nvPr/>
        </p:nvSpPr>
        <p:spPr bwMode="auto">
          <a:xfrm>
            <a:off x="20417242" y="5039865"/>
            <a:ext cx="763520" cy="763520"/>
          </a:xfrm>
          <a:custGeom>
            <a:avLst/>
            <a:gdLst>
              <a:gd name="T0" fmla="*/ 305 w 612"/>
              <a:gd name="T1" fmla="*/ 0 h 611"/>
              <a:gd name="T2" fmla="*/ 305 w 612"/>
              <a:gd name="T3" fmla="*/ 0 h 611"/>
              <a:gd name="T4" fmla="*/ 0 w 612"/>
              <a:gd name="T5" fmla="*/ 305 h 611"/>
              <a:gd name="T6" fmla="*/ 0 w 612"/>
              <a:gd name="T7" fmla="*/ 305 h 611"/>
              <a:gd name="T8" fmla="*/ 305 w 612"/>
              <a:gd name="T9" fmla="*/ 610 h 611"/>
              <a:gd name="T10" fmla="*/ 305 w 612"/>
              <a:gd name="T11" fmla="*/ 610 h 611"/>
              <a:gd name="T12" fmla="*/ 611 w 612"/>
              <a:gd name="T13" fmla="*/ 305 h 611"/>
              <a:gd name="T14" fmla="*/ 611 w 612"/>
              <a:gd name="T15" fmla="*/ 305 h 611"/>
              <a:gd name="T16" fmla="*/ 305 w 612"/>
              <a:gd name="T17"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1">
                <a:moveTo>
                  <a:pt x="305" y="0"/>
                </a:moveTo>
                <a:lnTo>
                  <a:pt x="305" y="0"/>
                </a:lnTo>
                <a:cubicBezTo>
                  <a:pt x="136" y="0"/>
                  <a:pt x="0" y="136"/>
                  <a:pt x="0" y="305"/>
                </a:cubicBezTo>
                <a:lnTo>
                  <a:pt x="0" y="305"/>
                </a:lnTo>
                <a:cubicBezTo>
                  <a:pt x="0" y="474"/>
                  <a:pt x="136" y="610"/>
                  <a:pt x="305" y="610"/>
                </a:cubicBezTo>
                <a:lnTo>
                  <a:pt x="305" y="610"/>
                </a:lnTo>
                <a:cubicBezTo>
                  <a:pt x="474" y="610"/>
                  <a:pt x="611" y="474"/>
                  <a:pt x="611" y="305"/>
                </a:cubicBezTo>
                <a:lnTo>
                  <a:pt x="611" y="305"/>
                </a:lnTo>
                <a:cubicBezTo>
                  <a:pt x="611" y="136"/>
                  <a:pt x="474" y="0"/>
                  <a:pt x="305" y="0"/>
                </a:cubicBezTo>
              </a:path>
            </a:pathLst>
          </a:custGeom>
          <a:solidFill>
            <a:schemeClr val="accent5"/>
          </a:solidFill>
          <a:ln>
            <a:noFill/>
          </a:ln>
          <a:effectLst/>
        </p:spPr>
        <p:txBody>
          <a:bodyPr wrap="none" anchor="ctr"/>
          <a:lstStyle/>
          <a:p>
            <a:endParaRPr lang="en-US"/>
          </a:p>
        </p:txBody>
      </p:sp>
      <p:sp>
        <p:nvSpPr>
          <p:cNvPr id="20" name="Subtitle 2">
            <a:extLst>
              <a:ext uri="{FF2B5EF4-FFF2-40B4-BE49-F238E27FC236}">
                <a16:creationId xmlns:a16="http://schemas.microsoft.com/office/drawing/2014/main" id="{7FC0765C-192C-37FD-4C1F-2D6893CD534D}"/>
              </a:ext>
            </a:extLst>
          </p:cNvPr>
          <p:cNvSpPr txBox="1">
            <a:spLocks/>
          </p:cNvSpPr>
          <p:nvPr/>
        </p:nvSpPr>
        <p:spPr>
          <a:xfrm>
            <a:off x="2103265" y="7054854"/>
            <a:ext cx="2956258" cy="1392176"/>
          </a:xfrm>
          <a:prstGeom prst="rect">
            <a:avLst/>
          </a:prstGeom>
          <a:solidFill>
            <a:schemeClr val="bg2"/>
          </a:solidFill>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what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you do and 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why</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you do it</a:t>
            </a:r>
          </a:p>
        </p:txBody>
      </p:sp>
      <p:sp>
        <p:nvSpPr>
          <p:cNvPr id="21" name="TextBox 20">
            <a:extLst>
              <a:ext uri="{FF2B5EF4-FFF2-40B4-BE49-F238E27FC236}">
                <a16:creationId xmlns:a16="http://schemas.microsoft.com/office/drawing/2014/main" id="{89B69FE3-10A9-9E76-FCFF-21A436E7FAA5}"/>
              </a:ext>
            </a:extLst>
          </p:cNvPr>
          <p:cNvSpPr txBox="1"/>
          <p:nvPr/>
        </p:nvSpPr>
        <p:spPr>
          <a:xfrm>
            <a:off x="2321273" y="6022544"/>
            <a:ext cx="2520242" cy="584775"/>
          </a:xfrm>
          <a:prstGeom prst="rect">
            <a:avLst/>
          </a:prstGeom>
          <a:solidFill>
            <a:schemeClr val="bg2"/>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NARRATIVE</a:t>
            </a:r>
          </a:p>
        </p:txBody>
      </p:sp>
      <p:sp>
        <p:nvSpPr>
          <p:cNvPr id="22" name="Subtitle 2">
            <a:extLst>
              <a:ext uri="{FF2B5EF4-FFF2-40B4-BE49-F238E27FC236}">
                <a16:creationId xmlns:a16="http://schemas.microsoft.com/office/drawing/2014/main" id="{57108EC7-4640-4663-37B5-8051499D48E6}"/>
              </a:ext>
            </a:extLst>
          </p:cNvPr>
          <p:cNvSpPr txBox="1">
            <a:spLocks/>
          </p:cNvSpPr>
          <p:nvPr/>
        </p:nvSpPr>
        <p:spPr>
          <a:xfrm>
            <a:off x="6406982" y="7054854"/>
            <a:ext cx="2956258" cy="1841017"/>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content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about the narrative for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a:t>
            </a:r>
          </a:p>
        </p:txBody>
      </p:sp>
      <p:sp>
        <p:nvSpPr>
          <p:cNvPr id="23" name="TextBox 22">
            <a:extLst>
              <a:ext uri="{FF2B5EF4-FFF2-40B4-BE49-F238E27FC236}">
                <a16:creationId xmlns:a16="http://schemas.microsoft.com/office/drawing/2014/main" id="{FCC791D9-93C0-AD0A-C9EC-7C51F9668831}"/>
              </a:ext>
            </a:extLst>
          </p:cNvPr>
          <p:cNvSpPr txBox="1"/>
          <p:nvPr/>
        </p:nvSpPr>
        <p:spPr>
          <a:xfrm>
            <a:off x="7068221" y="6022544"/>
            <a:ext cx="1633782"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BRAND</a:t>
            </a:r>
          </a:p>
        </p:txBody>
      </p:sp>
      <p:sp>
        <p:nvSpPr>
          <p:cNvPr id="24" name="Subtitle 2">
            <a:extLst>
              <a:ext uri="{FF2B5EF4-FFF2-40B4-BE49-F238E27FC236}">
                <a16:creationId xmlns:a16="http://schemas.microsoft.com/office/drawing/2014/main" id="{2516028B-1E4A-3371-1D53-24B98B7C6E04}"/>
              </a:ext>
            </a:extLst>
          </p:cNvPr>
          <p:cNvSpPr txBox="1">
            <a:spLocks/>
          </p:cNvSpPr>
          <p:nvPr/>
        </p:nvSpPr>
        <p:spPr>
          <a:xfrm>
            <a:off x="10707950" y="7054854"/>
            <a:ext cx="2956258" cy="2363724"/>
          </a:xfrm>
          <a:prstGeom prst="rect">
            <a:avLst/>
          </a:prstGeom>
          <a:solidFill>
            <a:srgbClr val="D9D9D9"/>
          </a:solidFill>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channels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for the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to Engage with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Narrative and Brand</a:t>
            </a:r>
            <a:endPar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endParaRPr>
          </a:p>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(Outbound)</a:t>
            </a:r>
          </a:p>
        </p:txBody>
      </p:sp>
      <p:sp>
        <p:nvSpPr>
          <p:cNvPr id="25" name="TextBox 24">
            <a:extLst>
              <a:ext uri="{FF2B5EF4-FFF2-40B4-BE49-F238E27FC236}">
                <a16:creationId xmlns:a16="http://schemas.microsoft.com/office/drawing/2014/main" id="{925510AF-7450-5C8C-33EB-D4E14F50A729}"/>
              </a:ext>
            </a:extLst>
          </p:cNvPr>
          <p:cNvSpPr txBox="1"/>
          <p:nvPr/>
        </p:nvSpPr>
        <p:spPr>
          <a:xfrm>
            <a:off x="11190456" y="6022544"/>
            <a:ext cx="1991251" cy="584775"/>
          </a:xfrm>
          <a:prstGeom prst="rect">
            <a:avLst/>
          </a:prstGeom>
          <a:solidFill>
            <a:srgbClr val="D9D9D9"/>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DEMAND</a:t>
            </a:r>
          </a:p>
        </p:txBody>
      </p:sp>
      <p:sp>
        <p:nvSpPr>
          <p:cNvPr id="26" name="Subtitle 2">
            <a:extLst>
              <a:ext uri="{FF2B5EF4-FFF2-40B4-BE49-F238E27FC236}">
                <a16:creationId xmlns:a16="http://schemas.microsoft.com/office/drawing/2014/main" id="{8967D872-6960-6B7E-790A-ED851BD95E1F}"/>
              </a:ext>
            </a:extLst>
          </p:cNvPr>
          <p:cNvSpPr txBox="1">
            <a:spLocks/>
          </p:cNvSpPr>
          <p:nvPr/>
        </p:nvSpPr>
        <p:spPr>
          <a:xfrm>
            <a:off x="15017159" y="7054854"/>
            <a:ext cx="2956258" cy="2363724"/>
          </a:xfrm>
          <a:prstGeom prst="rect">
            <a:avLst/>
          </a:prstGeom>
          <a:solidFill>
            <a:srgbClr val="D9D9D9"/>
          </a:solidFill>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Creating a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demand</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for your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Investors</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and they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Engage</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with you</a:t>
            </a:r>
          </a:p>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(Inbound)</a:t>
            </a:r>
          </a:p>
        </p:txBody>
      </p:sp>
      <p:sp>
        <p:nvSpPr>
          <p:cNvPr id="27" name="TextBox 26">
            <a:extLst>
              <a:ext uri="{FF2B5EF4-FFF2-40B4-BE49-F238E27FC236}">
                <a16:creationId xmlns:a16="http://schemas.microsoft.com/office/drawing/2014/main" id="{45ECA987-7E78-2609-BAA4-ED95BBD84392}"/>
              </a:ext>
            </a:extLst>
          </p:cNvPr>
          <p:cNvSpPr txBox="1"/>
          <p:nvPr/>
        </p:nvSpPr>
        <p:spPr>
          <a:xfrm>
            <a:off x="14988305" y="6022544"/>
            <a:ext cx="3013967" cy="584775"/>
          </a:xfrm>
          <a:prstGeom prst="rect">
            <a:avLst/>
          </a:prstGeom>
          <a:solidFill>
            <a:srgbClr val="D9D9D9"/>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ENGAGEMENT</a:t>
            </a:r>
          </a:p>
        </p:txBody>
      </p:sp>
      <p:sp>
        <p:nvSpPr>
          <p:cNvPr id="28" name="Subtitle 2">
            <a:extLst>
              <a:ext uri="{FF2B5EF4-FFF2-40B4-BE49-F238E27FC236}">
                <a16:creationId xmlns:a16="http://schemas.microsoft.com/office/drawing/2014/main" id="{9BB381D5-6803-47DC-51BA-55D22ECBA8C0}"/>
              </a:ext>
            </a:extLst>
          </p:cNvPr>
          <p:cNvSpPr txBox="1">
            <a:spLocks/>
          </p:cNvSpPr>
          <p:nvPr/>
        </p:nvSpPr>
        <p:spPr>
          <a:xfrm>
            <a:off x="19318126" y="7054854"/>
            <a:ext cx="2956258" cy="1841017"/>
          </a:xfrm>
          <a:prstGeom prst="rect">
            <a:avLst/>
          </a:prstGeom>
        </p:spPr>
        <p:txBody>
          <a:bodyPr vert="horz" wrap="square" lIns="91440" tIns="45720" rIns="91440" bIns="4572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3500"/>
              </a:lnSpc>
            </a:pP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Track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engagement</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 and target the right </a:t>
            </a:r>
            <a:r>
              <a:rPr lang="en-US" b="1"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Ideal Investor </a:t>
            </a:r>
            <a:r>
              <a:rPr lang="en-US" dirty="0">
                <a:solidFill>
                  <a:schemeClr val="tx1"/>
                </a:solidFill>
                <a:latin typeface="Lato Light" panose="020F0502020204030203" pitchFamily="34" charset="0"/>
                <a:ea typeface="Lato Light" panose="020F0502020204030203" pitchFamily="34" charset="0"/>
                <a:cs typeface="Mukta ExtraLight" panose="020B0000000000000000" pitchFamily="34" charset="77"/>
              </a:rPr>
              <a:t>at the right time</a:t>
            </a:r>
          </a:p>
        </p:txBody>
      </p:sp>
      <p:sp>
        <p:nvSpPr>
          <p:cNvPr id="29" name="TextBox 28">
            <a:extLst>
              <a:ext uri="{FF2B5EF4-FFF2-40B4-BE49-F238E27FC236}">
                <a16:creationId xmlns:a16="http://schemas.microsoft.com/office/drawing/2014/main" id="{AF886E37-1B6F-21E9-04B9-BC885E80532B}"/>
              </a:ext>
            </a:extLst>
          </p:cNvPr>
          <p:cNvSpPr txBox="1"/>
          <p:nvPr/>
        </p:nvSpPr>
        <p:spPr>
          <a:xfrm>
            <a:off x="19546555" y="6022544"/>
            <a:ext cx="2499402"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ANALYTICS</a:t>
            </a:r>
          </a:p>
        </p:txBody>
      </p:sp>
      <p:sp>
        <p:nvSpPr>
          <p:cNvPr id="30" name="TextBox 29">
            <a:extLst>
              <a:ext uri="{FF2B5EF4-FFF2-40B4-BE49-F238E27FC236}">
                <a16:creationId xmlns:a16="http://schemas.microsoft.com/office/drawing/2014/main" id="{DF4E1057-523A-62E0-B66B-F419D470C0F1}"/>
              </a:ext>
            </a:extLst>
          </p:cNvPr>
          <p:cNvSpPr txBox="1"/>
          <p:nvPr/>
        </p:nvSpPr>
        <p:spPr>
          <a:xfrm>
            <a:off x="3409371" y="5134415"/>
            <a:ext cx="338554" cy="584775"/>
          </a:xfrm>
          <a:prstGeom prst="rect">
            <a:avLst/>
          </a:prstGeom>
          <a:solidFill>
            <a:schemeClr val="bg2"/>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1</a:t>
            </a:r>
          </a:p>
        </p:txBody>
      </p:sp>
      <p:sp>
        <p:nvSpPr>
          <p:cNvPr id="31" name="TextBox 30">
            <a:extLst>
              <a:ext uri="{FF2B5EF4-FFF2-40B4-BE49-F238E27FC236}">
                <a16:creationId xmlns:a16="http://schemas.microsoft.com/office/drawing/2014/main" id="{E0D12668-98F6-77EF-EDC1-C015AAF5AD40}"/>
              </a:ext>
            </a:extLst>
          </p:cNvPr>
          <p:cNvSpPr txBox="1"/>
          <p:nvPr/>
        </p:nvSpPr>
        <p:spPr>
          <a:xfrm>
            <a:off x="7675758" y="5134415"/>
            <a:ext cx="418704"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2</a:t>
            </a:r>
          </a:p>
        </p:txBody>
      </p:sp>
      <p:sp>
        <p:nvSpPr>
          <p:cNvPr id="32" name="TextBox 31">
            <a:extLst>
              <a:ext uri="{FF2B5EF4-FFF2-40B4-BE49-F238E27FC236}">
                <a16:creationId xmlns:a16="http://schemas.microsoft.com/office/drawing/2014/main" id="{B31FAC71-377F-DAB4-D978-3F1C177C9065}"/>
              </a:ext>
            </a:extLst>
          </p:cNvPr>
          <p:cNvSpPr txBox="1"/>
          <p:nvPr/>
        </p:nvSpPr>
        <p:spPr>
          <a:xfrm>
            <a:off x="11972259" y="5134415"/>
            <a:ext cx="433132" cy="584775"/>
          </a:xfrm>
          <a:prstGeom prst="rect">
            <a:avLst/>
          </a:prstGeom>
          <a:solidFill>
            <a:srgbClr val="D9D9D9"/>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3</a:t>
            </a:r>
          </a:p>
        </p:txBody>
      </p:sp>
      <p:sp>
        <p:nvSpPr>
          <p:cNvPr id="33" name="TextBox 32">
            <a:extLst>
              <a:ext uri="{FF2B5EF4-FFF2-40B4-BE49-F238E27FC236}">
                <a16:creationId xmlns:a16="http://schemas.microsoft.com/office/drawing/2014/main" id="{E7C8D8B9-D0F6-9D05-76CF-6BB1D60E2A1B}"/>
              </a:ext>
            </a:extLst>
          </p:cNvPr>
          <p:cNvSpPr txBox="1"/>
          <p:nvPr/>
        </p:nvSpPr>
        <p:spPr>
          <a:xfrm>
            <a:off x="16261548" y="5134415"/>
            <a:ext cx="461986" cy="584775"/>
          </a:xfrm>
          <a:prstGeom prst="rect">
            <a:avLst/>
          </a:prstGeom>
          <a:solidFill>
            <a:srgbClr val="D9D9D9"/>
          </a:solid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4</a:t>
            </a:r>
          </a:p>
        </p:txBody>
      </p:sp>
      <p:sp>
        <p:nvSpPr>
          <p:cNvPr id="34" name="TextBox 33">
            <a:extLst>
              <a:ext uri="{FF2B5EF4-FFF2-40B4-BE49-F238E27FC236}">
                <a16:creationId xmlns:a16="http://schemas.microsoft.com/office/drawing/2014/main" id="{E8C37E2C-FC51-3FBA-4B43-81660ED1F7B7}"/>
              </a:ext>
            </a:extLst>
          </p:cNvPr>
          <p:cNvSpPr txBox="1"/>
          <p:nvPr/>
        </p:nvSpPr>
        <p:spPr>
          <a:xfrm>
            <a:off x="20570872" y="5134415"/>
            <a:ext cx="450764" cy="584775"/>
          </a:xfrm>
          <a:prstGeom prst="rect">
            <a:avLst/>
          </a:prstGeom>
          <a:noFill/>
        </p:spPr>
        <p:txBody>
          <a:bodyPr wrap="none" rtlCol="0" anchor="b" anchorCtr="0">
            <a:spAutoFit/>
          </a:bodyPr>
          <a:lstStyle/>
          <a:p>
            <a:pPr algn="ctr"/>
            <a:r>
              <a:rPr lang="en-US" sz="3200" b="1" dirty="0">
                <a:solidFill>
                  <a:schemeClr val="bg1"/>
                </a:solidFill>
                <a:latin typeface="Poppins" pitchFamily="2" charset="77"/>
                <a:ea typeface="League Spartan" charset="0"/>
                <a:cs typeface="Poppins" pitchFamily="2" charset="77"/>
              </a:rPr>
              <a:t>5</a:t>
            </a:r>
          </a:p>
        </p:txBody>
      </p:sp>
      <p:sp>
        <p:nvSpPr>
          <p:cNvPr id="35" name="TextBox 34">
            <a:extLst>
              <a:ext uri="{FF2B5EF4-FFF2-40B4-BE49-F238E27FC236}">
                <a16:creationId xmlns:a16="http://schemas.microsoft.com/office/drawing/2014/main" id="{B4412C24-8714-6CA7-D012-E756B360AF98}"/>
              </a:ext>
            </a:extLst>
          </p:cNvPr>
          <p:cNvSpPr txBox="1"/>
          <p:nvPr/>
        </p:nvSpPr>
        <p:spPr>
          <a:xfrm>
            <a:off x="2833091" y="11462722"/>
            <a:ext cx="1491114" cy="584775"/>
          </a:xfrm>
          <a:prstGeom prst="rect">
            <a:avLst/>
          </a:prstGeom>
          <a:solidFill>
            <a:schemeClr val="bg2"/>
          </a:solidFill>
        </p:spPr>
        <p:txBody>
          <a:bodyPr wrap="none" rtlCol="0" anchor="ctr" anchorCtr="0">
            <a:spAutoFit/>
          </a:bodyPr>
          <a:lstStyle/>
          <a:p>
            <a:pPr algn="ctr"/>
            <a:r>
              <a:rPr lang="en-US" sz="3200" b="1" dirty="0">
                <a:solidFill>
                  <a:schemeClr val="tx2"/>
                </a:solidFill>
                <a:latin typeface="Poppins" pitchFamily="2" charset="77"/>
                <a:ea typeface="League Spartan" charset="0"/>
                <a:cs typeface="Poppins" pitchFamily="2" charset="77"/>
              </a:rPr>
              <a:t>START</a:t>
            </a:r>
          </a:p>
        </p:txBody>
      </p:sp>
      <p:sp>
        <p:nvSpPr>
          <p:cNvPr id="37" name="Shape 338">
            <a:extLst>
              <a:ext uri="{FF2B5EF4-FFF2-40B4-BE49-F238E27FC236}">
                <a16:creationId xmlns:a16="http://schemas.microsoft.com/office/drawing/2014/main" id="{987F3017-DEB3-564B-5134-0CD350B60A6D}"/>
              </a:ext>
            </a:extLst>
          </p:cNvPr>
          <p:cNvSpPr/>
          <p:nvPr/>
        </p:nvSpPr>
        <p:spPr>
          <a:xfrm>
            <a:off x="723552" y="636927"/>
            <a:ext cx="10905229"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AGTM – Automated Go To Market</a:t>
            </a:r>
          </a:p>
        </p:txBody>
      </p:sp>
      <p:sp>
        <p:nvSpPr>
          <p:cNvPr id="38" name="Shape 339">
            <a:extLst>
              <a:ext uri="{FF2B5EF4-FFF2-40B4-BE49-F238E27FC236}">
                <a16:creationId xmlns:a16="http://schemas.microsoft.com/office/drawing/2014/main" id="{6751ABFF-7E52-146D-E106-3EE61B99A99A}"/>
              </a:ext>
            </a:extLst>
          </p:cNvPr>
          <p:cNvSpPr/>
          <p:nvPr/>
        </p:nvSpPr>
        <p:spPr>
          <a:xfrm>
            <a:off x="723552" y="1605867"/>
            <a:ext cx="5211363"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Create A Marketing Echo Chamber</a:t>
            </a:r>
          </a:p>
        </p:txBody>
      </p:sp>
      <p:sp>
        <p:nvSpPr>
          <p:cNvPr id="36" name="Arrow: Curved Down 35">
            <a:extLst>
              <a:ext uri="{FF2B5EF4-FFF2-40B4-BE49-F238E27FC236}">
                <a16:creationId xmlns:a16="http://schemas.microsoft.com/office/drawing/2014/main" id="{FFD4E9EC-3A83-83A4-D56C-0DA925226AB1}"/>
              </a:ext>
            </a:extLst>
          </p:cNvPr>
          <p:cNvSpPr/>
          <p:nvPr/>
        </p:nvSpPr>
        <p:spPr>
          <a:xfrm rot="10800000">
            <a:off x="7675758" y="9825163"/>
            <a:ext cx="13615324" cy="2024266"/>
          </a:xfrm>
          <a:prstGeom prst="curvedDownArrow">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2484284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05939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Brand Experience</a:t>
            </a:r>
            <a:endParaRPr lang="en-US" sz="4400"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20665568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326">
            <a:extLst>
              <a:ext uri="{FF2B5EF4-FFF2-40B4-BE49-F238E27FC236}">
                <a16:creationId xmlns:a16="http://schemas.microsoft.com/office/drawing/2014/main" id="{A286D2AD-F564-43C4-B12D-B221B7FA646B}"/>
              </a:ext>
            </a:extLst>
          </p:cNvPr>
          <p:cNvSpPr/>
          <p:nvPr/>
        </p:nvSpPr>
        <p:spPr>
          <a:xfrm>
            <a:off x="723552" y="636927"/>
            <a:ext cx="14245888" cy="93358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5400">
                <a:solidFill>
                  <a:srgbClr val="345269"/>
                </a:solidFill>
                <a:latin typeface="Lato Black"/>
                <a:ea typeface="Lato Black"/>
                <a:cs typeface="Lato Black"/>
                <a:sym typeface="Lato Black"/>
              </a:defRPr>
            </a:lvl1pPr>
          </a:lstStyle>
          <a:p>
            <a:r>
              <a:rPr lang="en-GB" dirty="0"/>
              <a:t>9 Habits of Highly Successful Fund Marketers</a:t>
            </a:r>
          </a:p>
        </p:txBody>
      </p:sp>
      <p:sp>
        <p:nvSpPr>
          <p:cNvPr id="34" name="TextBox 33">
            <a:extLst>
              <a:ext uri="{FF2B5EF4-FFF2-40B4-BE49-F238E27FC236}">
                <a16:creationId xmlns:a16="http://schemas.microsoft.com/office/drawing/2014/main" id="{15C32F76-14BE-426C-B35F-3D26A1D04245}"/>
              </a:ext>
            </a:extLst>
          </p:cNvPr>
          <p:cNvSpPr txBox="1"/>
          <p:nvPr/>
        </p:nvSpPr>
        <p:spPr>
          <a:xfrm>
            <a:off x="4088916" y="3416840"/>
            <a:ext cx="5258171" cy="769441"/>
          </a:xfrm>
          <a:prstGeom prst="rect">
            <a:avLst/>
          </a:prstGeom>
          <a:noFill/>
        </p:spPr>
        <p:txBody>
          <a:bodyPr wrap="none" rtlCol="0" anchor="b" anchorCtr="0">
            <a:spAutoFit/>
          </a:bodyPr>
          <a:lstStyle/>
          <a:p>
            <a:pPr algn="l"/>
            <a:r>
              <a:rPr lang="en-GB" sz="4400" b="1" dirty="0">
                <a:solidFill>
                  <a:schemeClr val="tx2"/>
                </a:solidFill>
                <a:latin typeface="Poppins" pitchFamily="2" charset="77"/>
                <a:ea typeface="League Spartan" charset="0"/>
                <a:cs typeface="Poppins" pitchFamily="2" charset="77"/>
              </a:rPr>
              <a:t>Brand Experience</a:t>
            </a:r>
            <a:endParaRPr lang="en-US" sz="4400" b="1" dirty="0">
              <a:solidFill>
                <a:schemeClr val="tx2"/>
              </a:solidFill>
              <a:latin typeface="Poppins" pitchFamily="2" charset="77"/>
              <a:ea typeface="League Spartan" charset="0"/>
              <a:cs typeface="Poppins" pitchFamily="2" charset="77"/>
            </a:endParaRPr>
          </a:p>
        </p:txBody>
      </p:sp>
      <p:sp>
        <p:nvSpPr>
          <p:cNvPr id="36" name="TextBox 35">
            <a:extLst>
              <a:ext uri="{FF2B5EF4-FFF2-40B4-BE49-F238E27FC236}">
                <a16:creationId xmlns:a16="http://schemas.microsoft.com/office/drawing/2014/main" id="{33412253-4FF0-4E2E-80B1-C57C0F4D8C88}"/>
              </a:ext>
            </a:extLst>
          </p:cNvPr>
          <p:cNvSpPr txBox="1"/>
          <p:nvPr/>
        </p:nvSpPr>
        <p:spPr>
          <a:xfrm>
            <a:off x="3044009" y="3229369"/>
            <a:ext cx="532517" cy="1200329"/>
          </a:xfrm>
          <a:prstGeom prst="rect">
            <a:avLst/>
          </a:prstGeom>
          <a:noFill/>
        </p:spPr>
        <p:txBody>
          <a:bodyPr wrap="none" rtlCol="0" anchor="ctr" anchorCtr="0">
            <a:spAutoFit/>
          </a:bodyPr>
          <a:lstStyle/>
          <a:p>
            <a:pPr algn="r"/>
            <a:r>
              <a:rPr lang="en-US" sz="7200" b="1" dirty="0">
                <a:solidFill>
                  <a:schemeClr val="accent1">
                    <a:alpha val="25000"/>
                  </a:schemeClr>
                </a:solidFill>
                <a:latin typeface="Poppins" pitchFamily="2" charset="77"/>
                <a:ea typeface="League Spartan" charset="0"/>
                <a:cs typeface="Poppins" pitchFamily="2" charset="77"/>
              </a:rPr>
              <a:t>1</a:t>
            </a:r>
          </a:p>
        </p:txBody>
      </p:sp>
      <p:sp>
        <p:nvSpPr>
          <p:cNvPr id="37" name="TextBox 36">
            <a:extLst>
              <a:ext uri="{FF2B5EF4-FFF2-40B4-BE49-F238E27FC236}">
                <a16:creationId xmlns:a16="http://schemas.microsoft.com/office/drawing/2014/main" id="{28F2E2CC-1F1E-44F3-B693-6CAE4C439520}"/>
              </a:ext>
            </a:extLst>
          </p:cNvPr>
          <p:cNvSpPr txBox="1"/>
          <p:nvPr/>
        </p:nvSpPr>
        <p:spPr>
          <a:xfrm>
            <a:off x="2917371" y="3506366"/>
            <a:ext cx="659155" cy="646331"/>
          </a:xfrm>
          <a:prstGeom prst="rect">
            <a:avLst/>
          </a:prstGeom>
          <a:noFill/>
        </p:spPr>
        <p:txBody>
          <a:bodyPr wrap="none" rtlCol="0" anchor="ctr" anchorCtr="0">
            <a:spAutoFit/>
          </a:bodyPr>
          <a:lstStyle/>
          <a:p>
            <a:pPr algn="r"/>
            <a:r>
              <a:rPr lang="en-US" sz="3600" b="1" dirty="0">
                <a:solidFill>
                  <a:schemeClr val="accent1"/>
                </a:solidFill>
                <a:latin typeface="Poppins" pitchFamily="2" charset="77"/>
                <a:ea typeface="League Spartan" charset="0"/>
                <a:cs typeface="Poppins" pitchFamily="2" charset="77"/>
              </a:rPr>
              <a:t>01</a:t>
            </a:r>
          </a:p>
        </p:txBody>
      </p:sp>
      <p:sp>
        <p:nvSpPr>
          <p:cNvPr id="38" name="TextBox 37">
            <a:extLst>
              <a:ext uri="{FF2B5EF4-FFF2-40B4-BE49-F238E27FC236}">
                <a16:creationId xmlns:a16="http://schemas.microsoft.com/office/drawing/2014/main" id="{2554CB49-C9A4-4FEF-AE5C-E705F22CBC90}"/>
              </a:ext>
            </a:extLst>
          </p:cNvPr>
          <p:cNvSpPr txBox="1"/>
          <p:nvPr/>
        </p:nvSpPr>
        <p:spPr>
          <a:xfrm>
            <a:off x="4088916" y="4883460"/>
            <a:ext cx="576952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Content Generation</a:t>
            </a:r>
          </a:p>
        </p:txBody>
      </p:sp>
      <p:sp>
        <p:nvSpPr>
          <p:cNvPr id="40" name="TextBox 39">
            <a:extLst>
              <a:ext uri="{FF2B5EF4-FFF2-40B4-BE49-F238E27FC236}">
                <a16:creationId xmlns:a16="http://schemas.microsoft.com/office/drawing/2014/main" id="{A24F517A-79E7-4127-92A4-3560D5CD9A72}"/>
              </a:ext>
            </a:extLst>
          </p:cNvPr>
          <p:cNvSpPr txBox="1"/>
          <p:nvPr/>
        </p:nvSpPr>
        <p:spPr>
          <a:xfrm>
            <a:off x="2971874" y="4684422"/>
            <a:ext cx="715259"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2</a:t>
            </a:r>
          </a:p>
        </p:txBody>
      </p:sp>
      <p:sp>
        <p:nvSpPr>
          <p:cNvPr id="41" name="TextBox 40">
            <a:extLst>
              <a:ext uri="{FF2B5EF4-FFF2-40B4-BE49-F238E27FC236}">
                <a16:creationId xmlns:a16="http://schemas.microsoft.com/office/drawing/2014/main" id="{18325E41-3668-44FF-9B59-D80355AA8331}"/>
              </a:ext>
            </a:extLst>
          </p:cNvPr>
          <p:cNvSpPr txBox="1"/>
          <p:nvPr/>
        </p:nvSpPr>
        <p:spPr>
          <a:xfrm>
            <a:off x="2938210" y="4961419"/>
            <a:ext cx="74892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02</a:t>
            </a:r>
          </a:p>
        </p:txBody>
      </p:sp>
      <p:sp>
        <p:nvSpPr>
          <p:cNvPr id="42" name="TextBox 41">
            <a:extLst>
              <a:ext uri="{FF2B5EF4-FFF2-40B4-BE49-F238E27FC236}">
                <a16:creationId xmlns:a16="http://schemas.microsoft.com/office/drawing/2014/main" id="{66C80D6C-985F-4271-94D7-D6FA6CA1D258}"/>
              </a:ext>
            </a:extLst>
          </p:cNvPr>
          <p:cNvSpPr txBox="1"/>
          <p:nvPr/>
        </p:nvSpPr>
        <p:spPr>
          <a:xfrm>
            <a:off x="4108313" y="6348464"/>
            <a:ext cx="2635658"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Planning</a:t>
            </a:r>
          </a:p>
        </p:txBody>
      </p:sp>
      <p:sp>
        <p:nvSpPr>
          <p:cNvPr id="44" name="TextBox 43">
            <a:extLst>
              <a:ext uri="{FF2B5EF4-FFF2-40B4-BE49-F238E27FC236}">
                <a16:creationId xmlns:a16="http://schemas.microsoft.com/office/drawing/2014/main" id="{8AA86DEE-200F-47F9-AAE3-2FDEC943EA6F}"/>
              </a:ext>
            </a:extLst>
          </p:cNvPr>
          <p:cNvSpPr txBox="1"/>
          <p:nvPr/>
        </p:nvSpPr>
        <p:spPr>
          <a:xfrm>
            <a:off x="2978286" y="6133023"/>
            <a:ext cx="728084" cy="1200329"/>
          </a:xfrm>
          <a:prstGeom prst="rect">
            <a:avLst/>
          </a:prstGeom>
          <a:noFill/>
        </p:spPr>
        <p:txBody>
          <a:bodyPr wrap="none" rtlCol="0" anchor="ctr" anchorCtr="0">
            <a:spAutoFit/>
          </a:bodyPr>
          <a:lstStyle/>
          <a:p>
            <a:pPr algn="r"/>
            <a:r>
              <a:rPr lang="en-US" sz="7200" dirty="0">
                <a:solidFill>
                  <a:schemeClr val="accent3">
                    <a:alpha val="25000"/>
                  </a:schemeClr>
                </a:solidFill>
                <a:latin typeface="Poppins" pitchFamily="2" charset="77"/>
                <a:ea typeface="League Spartan" charset="0"/>
                <a:cs typeface="Poppins" pitchFamily="2" charset="77"/>
              </a:rPr>
              <a:t>3</a:t>
            </a:r>
          </a:p>
        </p:txBody>
      </p:sp>
      <p:sp>
        <p:nvSpPr>
          <p:cNvPr id="45" name="TextBox 44">
            <a:extLst>
              <a:ext uri="{FF2B5EF4-FFF2-40B4-BE49-F238E27FC236}">
                <a16:creationId xmlns:a16="http://schemas.microsoft.com/office/drawing/2014/main" id="{F4B802C0-064A-4A64-BC38-7B5F4FC40C79}"/>
              </a:ext>
            </a:extLst>
          </p:cNvPr>
          <p:cNvSpPr txBox="1"/>
          <p:nvPr/>
        </p:nvSpPr>
        <p:spPr>
          <a:xfrm>
            <a:off x="2941417" y="6410020"/>
            <a:ext cx="764953" cy="646331"/>
          </a:xfrm>
          <a:prstGeom prst="rect">
            <a:avLst/>
          </a:prstGeom>
          <a:noFill/>
        </p:spPr>
        <p:txBody>
          <a:bodyPr wrap="none" rtlCol="0" anchor="ctr" anchorCtr="0">
            <a:spAutoFit/>
          </a:bodyPr>
          <a:lstStyle/>
          <a:p>
            <a:pPr algn="r"/>
            <a:r>
              <a:rPr lang="en-US" sz="3600" b="1" dirty="0">
                <a:solidFill>
                  <a:schemeClr val="accent3"/>
                </a:solidFill>
                <a:latin typeface="Poppins" pitchFamily="2" charset="77"/>
                <a:ea typeface="League Spartan" charset="0"/>
                <a:cs typeface="Poppins" pitchFamily="2" charset="77"/>
              </a:rPr>
              <a:t>03</a:t>
            </a:r>
          </a:p>
        </p:txBody>
      </p:sp>
      <p:sp>
        <p:nvSpPr>
          <p:cNvPr id="54" name="Shape 2327">
            <a:extLst>
              <a:ext uri="{FF2B5EF4-FFF2-40B4-BE49-F238E27FC236}">
                <a16:creationId xmlns:a16="http://schemas.microsoft.com/office/drawing/2014/main" id="{E50E5EAC-F54E-469E-917E-13EBCB25ACF6}"/>
              </a:ext>
            </a:extLst>
          </p:cNvPr>
          <p:cNvSpPr/>
          <p:nvPr/>
        </p:nvSpPr>
        <p:spPr>
          <a:xfrm>
            <a:off x="723552" y="1605867"/>
            <a:ext cx="4480394" cy="50270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2600">
                <a:solidFill>
                  <a:srgbClr val="496F8B"/>
                </a:solidFill>
                <a:latin typeface="Lato"/>
                <a:ea typeface="Lato"/>
                <a:cs typeface="Lato"/>
                <a:sym typeface="Lato"/>
              </a:defRPr>
            </a:lvl1pPr>
          </a:lstStyle>
          <a:p>
            <a:r>
              <a:rPr lang="en-GB" dirty="0"/>
              <a:t>Do or Don’t – There Is No Try</a:t>
            </a:r>
            <a:endParaRPr dirty="0"/>
          </a:p>
        </p:txBody>
      </p:sp>
      <p:sp>
        <p:nvSpPr>
          <p:cNvPr id="2" name="TextBox 1">
            <a:extLst>
              <a:ext uri="{FF2B5EF4-FFF2-40B4-BE49-F238E27FC236}">
                <a16:creationId xmlns:a16="http://schemas.microsoft.com/office/drawing/2014/main" id="{7FACBD2E-E6CC-DCF4-A438-B4744879A395}"/>
              </a:ext>
            </a:extLst>
          </p:cNvPr>
          <p:cNvSpPr txBox="1"/>
          <p:nvPr/>
        </p:nvSpPr>
        <p:spPr>
          <a:xfrm>
            <a:off x="14257383" y="3450424"/>
            <a:ext cx="4011034"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Data Analysis</a:t>
            </a:r>
            <a:endParaRPr lang="en-US" sz="4400" dirty="0">
              <a:solidFill>
                <a:schemeClr val="tx2"/>
              </a:solidFill>
              <a:latin typeface="Poppins" pitchFamily="2" charset="77"/>
              <a:ea typeface="League Spartan" charset="0"/>
              <a:cs typeface="Poppins" pitchFamily="2" charset="77"/>
            </a:endParaRPr>
          </a:p>
        </p:txBody>
      </p:sp>
      <p:sp>
        <p:nvSpPr>
          <p:cNvPr id="3" name="TextBox 2">
            <a:extLst>
              <a:ext uri="{FF2B5EF4-FFF2-40B4-BE49-F238E27FC236}">
                <a16:creationId xmlns:a16="http://schemas.microsoft.com/office/drawing/2014/main" id="{842D0CE7-C678-B589-49D1-4E6F3669E38A}"/>
              </a:ext>
            </a:extLst>
          </p:cNvPr>
          <p:cNvSpPr txBox="1"/>
          <p:nvPr/>
        </p:nvSpPr>
        <p:spPr>
          <a:xfrm>
            <a:off x="12935155" y="3262953"/>
            <a:ext cx="809838" cy="1200329"/>
          </a:xfrm>
          <a:prstGeom prst="rect">
            <a:avLst/>
          </a:prstGeom>
          <a:noFill/>
        </p:spPr>
        <p:txBody>
          <a:bodyPr wrap="none" rtlCol="0" anchor="ctr" anchorCtr="0">
            <a:spAutoFit/>
          </a:bodyPr>
          <a:lstStyle/>
          <a:p>
            <a:pPr algn="r"/>
            <a:r>
              <a:rPr lang="en-US" sz="7200" b="1" dirty="0">
                <a:solidFill>
                  <a:schemeClr val="accent5">
                    <a:lumMod val="50000"/>
                    <a:alpha val="25000"/>
                  </a:schemeClr>
                </a:solidFill>
                <a:latin typeface="Poppins" pitchFamily="2" charset="77"/>
                <a:ea typeface="League Spartan" charset="0"/>
                <a:cs typeface="Poppins" pitchFamily="2" charset="77"/>
              </a:rPr>
              <a:t>4</a:t>
            </a:r>
          </a:p>
        </p:txBody>
      </p:sp>
      <p:sp>
        <p:nvSpPr>
          <p:cNvPr id="4" name="TextBox 3">
            <a:extLst>
              <a:ext uri="{FF2B5EF4-FFF2-40B4-BE49-F238E27FC236}">
                <a16:creationId xmlns:a16="http://schemas.microsoft.com/office/drawing/2014/main" id="{8F7D38A6-389B-6516-6037-135177EFF7B6}"/>
              </a:ext>
            </a:extLst>
          </p:cNvPr>
          <p:cNvSpPr txBox="1"/>
          <p:nvPr/>
        </p:nvSpPr>
        <p:spPr>
          <a:xfrm>
            <a:off x="12946376" y="3539950"/>
            <a:ext cx="798617" cy="646331"/>
          </a:xfrm>
          <a:prstGeom prst="rect">
            <a:avLst/>
          </a:prstGeom>
          <a:noFill/>
        </p:spPr>
        <p:txBody>
          <a:bodyPr wrap="none" rtlCol="0" anchor="ctr" anchorCtr="0">
            <a:spAutoFit/>
          </a:bodyPr>
          <a:lstStyle/>
          <a:p>
            <a:pPr algn="r"/>
            <a:r>
              <a:rPr lang="en-US" sz="3600" b="1" dirty="0">
                <a:solidFill>
                  <a:schemeClr val="accent4">
                    <a:lumMod val="50000"/>
                  </a:schemeClr>
                </a:solidFill>
                <a:latin typeface="Poppins" pitchFamily="2" charset="77"/>
                <a:ea typeface="League Spartan" charset="0"/>
                <a:cs typeface="Poppins" pitchFamily="2" charset="77"/>
              </a:rPr>
              <a:t>04</a:t>
            </a:r>
          </a:p>
        </p:txBody>
      </p:sp>
      <p:sp>
        <p:nvSpPr>
          <p:cNvPr id="5" name="TextBox 4">
            <a:extLst>
              <a:ext uri="{FF2B5EF4-FFF2-40B4-BE49-F238E27FC236}">
                <a16:creationId xmlns:a16="http://schemas.microsoft.com/office/drawing/2014/main" id="{A3B7B53C-BF7D-403D-1C44-DAB2FA83AE3A}"/>
              </a:ext>
            </a:extLst>
          </p:cNvPr>
          <p:cNvSpPr txBox="1"/>
          <p:nvPr/>
        </p:nvSpPr>
        <p:spPr>
          <a:xfrm>
            <a:off x="14276780" y="4838308"/>
            <a:ext cx="540885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Demonstrating </a:t>
            </a:r>
            <a:r>
              <a:rPr lang="en-GB" sz="4400" dirty="0" err="1">
                <a:solidFill>
                  <a:schemeClr val="tx2"/>
                </a:solidFill>
                <a:latin typeface="Poppins" pitchFamily="2" charset="77"/>
                <a:ea typeface="League Spartan" charset="0"/>
                <a:cs typeface="Poppins" pitchFamily="2" charset="77"/>
              </a:rPr>
              <a:t>RoI</a:t>
            </a:r>
            <a:endParaRPr lang="en-GB" sz="4400" dirty="0">
              <a:solidFill>
                <a:schemeClr val="tx2"/>
              </a:solidFill>
              <a:latin typeface="Poppins" pitchFamily="2" charset="77"/>
              <a:ea typeface="League Spartan" charset="0"/>
              <a:cs typeface="Poppins" pitchFamily="2" charset="77"/>
            </a:endParaRPr>
          </a:p>
        </p:txBody>
      </p:sp>
      <p:sp>
        <p:nvSpPr>
          <p:cNvPr id="6" name="TextBox 5">
            <a:extLst>
              <a:ext uri="{FF2B5EF4-FFF2-40B4-BE49-F238E27FC236}">
                <a16:creationId xmlns:a16="http://schemas.microsoft.com/office/drawing/2014/main" id="{F0621DB6-5711-F2B0-AA37-BF5D5EEFBBAD}"/>
              </a:ext>
            </a:extLst>
          </p:cNvPr>
          <p:cNvSpPr txBox="1"/>
          <p:nvPr/>
        </p:nvSpPr>
        <p:spPr>
          <a:xfrm>
            <a:off x="12980039" y="4684421"/>
            <a:ext cx="764954" cy="1200329"/>
          </a:xfrm>
          <a:prstGeom prst="rect">
            <a:avLst/>
          </a:prstGeom>
          <a:noFill/>
        </p:spPr>
        <p:txBody>
          <a:bodyPr wrap="none" rtlCol="0" anchor="ctr" anchorCtr="0">
            <a:spAutoFit/>
          </a:bodyPr>
          <a:lstStyle/>
          <a:p>
            <a:pPr algn="r"/>
            <a:r>
              <a:rPr lang="en-US" sz="7200" dirty="0">
                <a:solidFill>
                  <a:schemeClr val="accent5">
                    <a:lumMod val="50000"/>
                    <a:alpha val="25000"/>
                  </a:schemeClr>
                </a:solidFill>
                <a:latin typeface="Poppins" pitchFamily="2" charset="77"/>
                <a:ea typeface="League Spartan" charset="0"/>
                <a:cs typeface="Poppins" pitchFamily="2" charset="77"/>
              </a:rPr>
              <a:t>5</a:t>
            </a:r>
          </a:p>
        </p:txBody>
      </p:sp>
      <p:sp>
        <p:nvSpPr>
          <p:cNvPr id="7" name="TextBox 6">
            <a:extLst>
              <a:ext uri="{FF2B5EF4-FFF2-40B4-BE49-F238E27FC236}">
                <a16:creationId xmlns:a16="http://schemas.microsoft.com/office/drawing/2014/main" id="{6E1D08F4-DFAE-CCDB-AA2D-897A28D60403}"/>
              </a:ext>
            </a:extLst>
          </p:cNvPr>
          <p:cNvSpPr txBox="1"/>
          <p:nvPr/>
        </p:nvSpPr>
        <p:spPr>
          <a:xfrm>
            <a:off x="12959200" y="4961418"/>
            <a:ext cx="785793" cy="646331"/>
          </a:xfrm>
          <a:prstGeom prst="rect">
            <a:avLst/>
          </a:prstGeom>
          <a:noFill/>
        </p:spPr>
        <p:txBody>
          <a:bodyPr wrap="none" rtlCol="0" anchor="ctr" anchorCtr="0">
            <a:spAutoFit/>
          </a:bodyPr>
          <a:lstStyle/>
          <a:p>
            <a:pPr algn="r"/>
            <a:r>
              <a:rPr lang="en-US" sz="3600" b="1" dirty="0">
                <a:solidFill>
                  <a:schemeClr val="accent5"/>
                </a:solidFill>
                <a:latin typeface="Poppins" pitchFamily="2" charset="77"/>
                <a:ea typeface="League Spartan" charset="0"/>
                <a:cs typeface="Poppins" pitchFamily="2" charset="77"/>
              </a:rPr>
              <a:t>05</a:t>
            </a:r>
          </a:p>
        </p:txBody>
      </p:sp>
      <p:sp>
        <p:nvSpPr>
          <p:cNvPr id="8" name="TextBox 7">
            <a:extLst>
              <a:ext uri="{FF2B5EF4-FFF2-40B4-BE49-F238E27FC236}">
                <a16:creationId xmlns:a16="http://schemas.microsoft.com/office/drawing/2014/main" id="{34999513-D3F5-30F7-7244-1D52C22BB2DD}"/>
              </a:ext>
            </a:extLst>
          </p:cNvPr>
          <p:cNvSpPr txBox="1"/>
          <p:nvPr/>
        </p:nvSpPr>
        <p:spPr>
          <a:xfrm>
            <a:off x="14257383" y="6393840"/>
            <a:ext cx="5232523"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Sales Enablement</a:t>
            </a:r>
          </a:p>
        </p:txBody>
      </p:sp>
      <p:sp>
        <p:nvSpPr>
          <p:cNvPr id="9" name="TextBox 8">
            <a:extLst>
              <a:ext uri="{FF2B5EF4-FFF2-40B4-BE49-F238E27FC236}">
                <a16:creationId xmlns:a16="http://schemas.microsoft.com/office/drawing/2014/main" id="{CA8F1463-4FB7-AB14-BD9B-DCF849DDC445}"/>
              </a:ext>
            </a:extLst>
          </p:cNvPr>
          <p:cNvSpPr txBox="1"/>
          <p:nvPr/>
        </p:nvSpPr>
        <p:spPr>
          <a:xfrm>
            <a:off x="13103471" y="6166607"/>
            <a:ext cx="771366" cy="1200329"/>
          </a:xfrm>
          <a:prstGeom prst="rect">
            <a:avLst/>
          </a:prstGeom>
          <a:noFill/>
        </p:spPr>
        <p:txBody>
          <a:bodyPr wrap="none" rtlCol="0" anchor="ctr" anchorCtr="0">
            <a:spAutoFit/>
          </a:bodyPr>
          <a:lstStyle/>
          <a:p>
            <a:pPr algn="r"/>
            <a:r>
              <a:rPr lang="en-US" sz="7200" dirty="0">
                <a:solidFill>
                  <a:srgbClr val="7030A0">
                    <a:alpha val="25000"/>
                  </a:srgbClr>
                </a:solidFill>
                <a:latin typeface="Poppins" pitchFamily="2" charset="77"/>
                <a:ea typeface="League Spartan" charset="0"/>
                <a:cs typeface="Poppins" pitchFamily="2" charset="77"/>
              </a:rPr>
              <a:t>6</a:t>
            </a:r>
          </a:p>
        </p:txBody>
      </p:sp>
      <p:sp>
        <p:nvSpPr>
          <p:cNvPr id="10" name="TextBox 9">
            <a:extLst>
              <a:ext uri="{FF2B5EF4-FFF2-40B4-BE49-F238E27FC236}">
                <a16:creationId xmlns:a16="http://schemas.microsoft.com/office/drawing/2014/main" id="{C8943CA4-71AE-879E-A354-203252CA5824}"/>
              </a:ext>
            </a:extLst>
          </p:cNvPr>
          <p:cNvSpPr txBox="1"/>
          <p:nvPr/>
        </p:nvSpPr>
        <p:spPr>
          <a:xfrm>
            <a:off x="13095456" y="6443604"/>
            <a:ext cx="779381" cy="646331"/>
          </a:xfrm>
          <a:prstGeom prst="rect">
            <a:avLst/>
          </a:prstGeom>
          <a:noFill/>
        </p:spPr>
        <p:txBody>
          <a:bodyPr wrap="none" rtlCol="0" anchor="ctr" anchorCtr="0">
            <a:spAutoFit/>
          </a:bodyPr>
          <a:lstStyle/>
          <a:p>
            <a:pPr algn="r"/>
            <a:r>
              <a:rPr lang="en-US" sz="3600" b="1" dirty="0">
                <a:solidFill>
                  <a:srgbClr val="7030A0"/>
                </a:solidFill>
                <a:latin typeface="Poppins" pitchFamily="2" charset="77"/>
                <a:ea typeface="League Spartan" charset="0"/>
                <a:cs typeface="Poppins" pitchFamily="2" charset="77"/>
              </a:rPr>
              <a:t>06</a:t>
            </a:r>
          </a:p>
        </p:txBody>
      </p:sp>
      <p:sp>
        <p:nvSpPr>
          <p:cNvPr id="11" name="TextBox 10">
            <a:extLst>
              <a:ext uri="{FF2B5EF4-FFF2-40B4-BE49-F238E27FC236}">
                <a16:creationId xmlns:a16="http://schemas.microsoft.com/office/drawing/2014/main" id="{86F0D47E-EC5E-304E-A331-A9ABC97759D8}"/>
              </a:ext>
            </a:extLst>
          </p:cNvPr>
          <p:cNvSpPr txBox="1"/>
          <p:nvPr/>
        </p:nvSpPr>
        <p:spPr>
          <a:xfrm>
            <a:off x="9236649" y="8230319"/>
            <a:ext cx="633859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Internal Collaboration</a:t>
            </a:r>
            <a:endParaRPr lang="en-US" sz="4400" dirty="0">
              <a:solidFill>
                <a:schemeClr val="tx2"/>
              </a:solidFill>
              <a:latin typeface="Poppins" pitchFamily="2" charset="77"/>
              <a:ea typeface="League Spartan" charset="0"/>
              <a:cs typeface="Poppins" pitchFamily="2" charset="77"/>
            </a:endParaRPr>
          </a:p>
        </p:txBody>
      </p:sp>
      <p:sp>
        <p:nvSpPr>
          <p:cNvPr id="12" name="TextBox 11">
            <a:extLst>
              <a:ext uri="{FF2B5EF4-FFF2-40B4-BE49-F238E27FC236}">
                <a16:creationId xmlns:a16="http://schemas.microsoft.com/office/drawing/2014/main" id="{6C02BDCE-777E-4A8D-0C98-E8E4499EEFAE}"/>
              </a:ext>
            </a:extLst>
          </p:cNvPr>
          <p:cNvSpPr txBox="1"/>
          <p:nvPr/>
        </p:nvSpPr>
        <p:spPr>
          <a:xfrm>
            <a:off x="8045867" y="8042848"/>
            <a:ext cx="678392" cy="1200329"/>
          </a:xfrm>
          <a:prstGeom prst="rect">
            <a:avLst/>
          </a:prstGeom>
          <a:noFill/>
        </p:spPr>
        <p:txBody>
          <a:bodyPr wrap="none" rtlCol="0" anchor="ctr" anchorCtr="0">
            <a:spAutoFit/>
          </a:bodyPr>
          <a:lstStyle/>
          <a:p>
            <a:pPr algn="r"/>
            <a:r>
              <a:rPr lang="en-US" sz="7200" b="1" dirty="0">
                <a:solidFill>
                  <a:srgbClr val="002060">
                    <a:alpha val="25000"/>
                  </a:srgbClr>
                </a:solidFill>
                <a:latin typeface="Poppins" pitchFamily="2" charset="77"/>
                <a:ea typeface="League Spartan" charset="0"/>
                <a:cs typeface="Poppins" pitchFamily="2" charset="77"/>
              </a:rPr>
              <a:t>7</a:t>
            </a:r>
          </a:p>
        </p:txBody>
      </p:sp>
      <p:sp>
        <p:nvSpPr>
          <p:cNvPr id="13" name="TextBox 12">
            <a:extLst>
              <a:ext uri="{FF2B5EF4-FFF2-40B4-BE49-F238E27FC236}">
                <a16:creationId xmlns:a16="http://schemas.microsoft.com/office/drawing/2014/main" id="{D9B73C0E-AADA-F638-C470-33B8B0B676A2}"/>
              </a:ext>
            </a:extLst>
          </p:cNvPr>
          <p:cNvSpPr txBox="1"/>
          <p:nvPr/>
        </p:nvSpPr>
        <p:spPr>
          <a:xfrm>
            <a:off x="7991366" y="8319845"/>
            <a:ext cx="732893" cy="646331"/>
          </a:xfrm>
          <a:prstGeom prst="rect">
            <a:avLst/>
          </a:prstGeom>
          <a:noFill/>
        </p:spPr>
        <p:txBody>
          <a:bodyPr wrap="none" rtlCol="0" anchor="ctr" anchorCtr="0">
            <a:spAutoFit/>
          </a:bodyPr>
          <a:lstStyle/>
          <a:p>
            <a:pPr algn="r"/>
            <a:r>
              <a:rPr lang="en-US" sz="3600" b="1" dirty="0">
                <a:solidFill>
                  <a:srgbClr val="002060"/>
                </a:solidFill>
                <a:latin typeface="Poppins" pitchFamily="2" charset="77"/>
                <a:ea typeface="League Spartan" charset="0"/>
                <a:cs typeface="Poppins" pitchFamily="2" charset="77"/>
              </a:rPr>
              <a:t>07</a:t>
            </a:r>
          </a:p>
        </p:txBody>
      </p:sp>
      <p:sp>
        <p:nvSpPr>
          <p:cNvPr id="14" name="TextBox 13">
            <a:extLst>
              <a:ext uri="{FF2B5EF4-FFF2-40B4-BE49-F238E27FC236}">
                <a16:creationId xmlns:a16="http://schemas.microsoft.com/office/drawing/2014/main" id="{940ED78D-70DB-C2EF-4CA1-2B054940502C}"/>
              </a:ext>
            </a:extLst>
          </p:cNvPr>
          <p:cNvSpPr txBox="1"/>
          <p:nvPr/>
        </p:nvSpPr>
        <p:spPr>
          <a:xfrm>
            <a:off x="9236649" y="9699007"/>
            <a:ext cx="3007555"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Education</a:t>
            </a:r>
          </a:p>
        </p:txBody>
      </p:sp>
      <p:sp>
        <p:nvSpPr>
          <p:cNvPr id="15" name="TextBox 14">
            <a:extLst>
              <a:ext uri="{FF2B5EF4-FFF2-40B4-BE49-F238E27FC236}">
                <a16:creationId xmlns:a16="http://schemas.microsoft.com/office/drawing/2014/main" id="{655083AF-BACF-CBE9-30DE-7ABD22BABD85}"/>
              </a:ext>
            </a:extLst>
          </p:cNvPr>
          <p:cNvSpPr txBox="1"/>
          <p:nvPr/>
        </p:nvSpPr>
        <p:spPr>
          <a:xfrm>
            <a:off x="8068309" y="9497901"/>
            <a:ext cx="766557" cy="1200329"/>
          </a:xfrm>
          <a:prstGeom prst="rect">
            <a:avLst/>
          </a:prstGeom>
          <a:noFill/>
        </p:spPr>
        <p:txBody>
          <a:bodyPr wrap="none" rtlCol="0" anchor="ctr" anchorCtr="0">
            <a:spAutoFit/>
          </a:bodyPr>
          <a:lstStyle/>
          <a:p>
            <a:pPr algn="r"/>
            <a:r>
              <a:rPr lang="en-US" sz="7200" dirty="0">
                <a:solidFill>
                  <a:schemeClr val="accent2">
                    <a:alpha val="25000"/>
                  </a:schemeClr>
                </a:solidFill>
                <a:latin typeface="Poppins" pitchFamily="2" charset="77"/>
                <a:ea typeface="League Spartan" charset="0"/>
                <a:cs typeface="Poppins" pitchFamily="2" charset="77"/>
              </a:rPr>
              <a:t>8</a:t>
            </a:r>
          </a:p>
        </p:txBody>
      </p:sp>
      <p:sp>
        <p:nvSpPr>
          <p:cNvPr id="16" name="TextBox 15">
            <a:extLst>
              <a:ext uri="{FF2B5EF4-FFF2-40B4-BE49-F238E27FC236}">
                <a16:creationId xmlns:a16="http://schemas.microsoft.com/office/drawing/2014/main" id="{20C7B925-01A6-A0CC-6CC3-344C25609E48}"/>
              </a:ext>
            </a:extLst>
          </p:cNvPr>
          <p:cNvSpPr txBox="1"/>
          <p:nvPr/>
        </p:nvSpPr>
        <p:spPr>
          <a:xfrm>
            <a:off x="8049073" y="9774898"/>
            <a:ext cx="785793" cy="646331"/>
          </a:xfrm>
          <a:prstGeom prst="rect">
            <a:avLst/>
          </a:prstGeom>
          <a:noFill/>
        </p:spPr>
        <p:txBody>
          <a:bodyPr wrap="none" rtlCol="0" anchor="ctr" anchorCtr="0">
            <a:spAutoFit/>
          </a:bodyPr>
          <a:lstStyle/>
          <a:p>
            <a:pPr algn="r"/>
            <a:r>
              <a:rPr lang="en-US" sz="3600" b="1" dirty="0">
                <a:solidFill>
                  <a:schemeClr val="accent2"/>
                </a:solidFill>
                <a:latin typeface="Poppins" pitchFamily="2" charset="77"/>
                <a:ea typeface="League Spartan" charset="0"/>
                <a:cs typeface="Poppins" pitchFamily="2" charset="77"/>
              </a:rPr>
              <a:t>08</a:t>
            </a:r>
          </a:p>
        </p:txBody>
      </p:sp>
      <p:sp>
        <p:nvSpPr>
          <p:cNvPr id="17" name="TextBox 16">
            <a:extLst>
              <a:ext uri="{FF2B5EF4-FFF2-40B4-BE49-F238E27FC236}">
                <a16:creationId xmlns:a16="http://schemas.microsoft.com/office/drawing/2014/main" id="{B6962A17-2A14-4EB2-27E2-3FEDBB4161A0}"/>
              </a:ext>
            </a:extLst>
          </p:cNvPr>
          <p:cNvSpPr txBox="1"/>
          <p:nvPr/>
        </p:nvSpPr>
        <p:spPr>
          <a:xfrm>
            <a:off x="9236649" y="11167695"/>
            <a:ext cx="7039106" cy="769441"/>
          </a:xfrm>
          <a:prstGeom prst="rect">
            <a:avLst/>
          </a:prstGeom>
          <a:noFill/>
        </p:spPr>
        <p:txBody>
          <a:bodyPr wrap="none" rtlCol="0" anchor="b" anchorCtr="0">
            <a:spAutoFit/>
          </a:bodyPr>
          <a:lstStyle/>
          <a:p>
            <a:pPr algn="l"/>
            <a:r>
              <a:rPr lang="en-GB" sz="4400" dirty="0">
                <a:solidFill>
                  <a:schemeClr val="tx2"/>
                </a:solidFill>
                <a:latin typeface="Poppins" pitchFamily="2" charset="77"/>
                <a:ea typeface="League Spartan" charset="0"/>
                <a:cs typeface="Poppins" pitchFamily="2" charset="77"/>
              </a:rPr>
              <a:t>Deploying the right tools</a:t>
            </a:r>
          </a:p>
        </p:txBody>
      </p:sp>
      <p:sp>
        <p:nvSpPr>
          <p:cNvPr id="18" name="TextBox 17">
            <a:extLst>
              <a:ext uri="{FF2B5EF4-FFF2-40B4-BE49-F238E27FC236}">
                <a16:creationId xmlns:a16="http://schemas.microsoft.com/office/drawing/2014/main" id="{A413A055-36B1-5A06-39EB-75DE03683456}"/>
              </a:ext>
            </a:extLst>
          </p:cNvPr>
          <p:cNvSpPr txBox="1"/>
          <p:nvPr/>
        </p:nvSpPr>
        <p:spPr>
          <a:xfrm>
            <a:off x="8111591" y="10946502"/>
            <a:ext cx="742512" cy="1200329"/>
          </a:xfrm>
          <a:prstGeom prst="rect">
            <a:avLst/>
          </a:prstGeom>
          <a:noFill/>
        </p:spPr>
        <p:txBody>
          <a:bodyPr wrap="none" rtlCol="0" anchor="ctr" anchorCtr="0">
            <a:spAutoFit/>
          </a:bodyPr>
          <a:lstStyle/>
          <a:p>
            <a:pPr algn="r"/>
            <a:r>
              <a:rPr lang="en-US" sz="7200" dirty="0">
                <a:solidFill>
                  <a:srgbClr val="00B0F0">
                    <a:alpha val="25000"/>
                  </a:srgbClr>
                </a:solidFill>
                <a:latin typeface="Poppins" pitchFamily="2" charset="77"/>
                <a:ea typeface="League Spartan" charset="0"/>
                <a:cs typeface="Poppins" pitchFamily="2" charset="77"/>
              </a:rPr>
              <a:t>3</a:t>
            </a:r>
          </a:p>
        </p:txBody>
      </p:sp>
      <p:sp>
        <p:nvSpPr>
          <p:cNvPr id="19" name="TextBox 18">
            <a:extLst>
              <a:ext uri="{FF2B5EF4-FFF2-40B4-BE49-F238E27FC236}">
                <a16:creationId xmlns:a16="http://schemas.microsoft.com/office/drawing/2014/main" id="{45322B89-EFE1-23A4-0BDB-A37F5BB83A10}"/>
              </a:ext>
            </a:extLst>
          </p:cNvPr>
          <p:cNvSpPr txBox="1"/>
          <p:nvPr/>
        </p:nvSpPr>
        <p:spPr>
          <a:xfrm>
            <a:off x="8084340" y="11223499"/>
            <a:ext cx="769763" cy="646331"/>
          </a:xfrm>
          <a:prstGeom prst="rect">
            <a:avLst/>
          </a:prstGeom>
          <a:noFill/>
        </p:spPr>
        <p:txBody>
          <a:bodyPr wrap="none" rtlCol="0" anchor="ctr" anchorCtr="0">
            <a:spAutoFit/>
          </a:bodyPr>
          <a:lstStyle/>
          <a:p>
            <a:pPr algn="r"/>
            <a:r>
              <a:rPr lang="en-US" sz="3600" b="1" dirty="0">
                <a:solidFill>
                  <a:srgbClr val="00B0F0"/>
                </a:solidFill>
                <a:latin typeface="Poppins" pitchFamily="2" charset="77"/>
                <a:ea typeface="League Spartan" charset="0"/>
                <a:cs typeface="Poppins" pitchFamily="2" charset="77"/>
              </a:rPr>
              <a:t>09</a:t>
            </a:r>
          </a:p>
        </p:txBody>
      </p:sp>
    </p:spTree>
    <p:extLst>
      <p:ext uri="{BB962C8B-B14F-4D97-AF65-F5344CB8AC3E}">
        <p14:creationId xmlns:p14="http://schemas.microsoft.com/office/powerpoint/2010/main" val="232354577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Özel 5">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45466D"/>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788D3CD5-D38C-4413-B085-06C0217BF44E}">
  <we:reference id="wa200003233" version="2.0.0.3" store="en-US" storeType="OMEX"/>
  <we:alternateReferences>
    <we:reference id="WA200003233" version="2.0.0.3" store="WA200003233" storeType="OMEX"/>
  </we:alternateReferences>
  <we:properties>
    <we:property name="artifactViewState" value="&quot;live&quot;"/>
    <we:property name="backgroundColor" value="&quot;#FFFFFF&quot;"/>
    <we:property name="bookmark" value="&quot;H4sIAAAAAAAAA+1dbW8bNxL+K4U+JF+cgu8vAYKicVLgcEnbS4IeDoegGJJDext5V7dapXWL/PcbruTEcWxLtby25axjON5d7pDzwplnhhT91yRV89kUjn+EI5w8njxtmndH0L77RrjJ3qRe3nQMeUDj6KeToLV2OtPTZtZVTT2fPP5r0kF7gN0v1XwB00KJbv737d4EptOf4aBcZZjOcW8yw3be1DCt/sRlY3rUtQv8sDfBP2bTpoVC8nUHHRay76k5XdMQ+LeSeoTYVe/xNcZuefcVzpq2W12boIWNCb21NFLLuU1A78yXT/thrm9fOu0Htt/UHVQ1DaDcS0nIANwzY8GJwE3WptzP1bRbNQnHz/+YtcT3Xydi+6F/6BwXgI5bEVHGkL1mmobVHc9Km33i9KBpqwhTurkkV6j9csK52Jv80DZHPd2Vjjpq+bzuqu64XLRQz6Fn6LtnGBYHT4o8Hzwjut9nIvZEMMEfsfL94PtZ9Q6Pn2jnGbCkPLNMKq40U4EnG20k/RLtN/3Q2AdS4L8PscW+b5JHqpZip4E0XfmvMIzz+ermP+rP781X700XR/WXrV83izbiK8yfLnrWPpAp/Nw2ZCg9ewk6+DY2i7prj+kZDekXmC56+yLiLyrikCRXBFZu0wsPH5Zmbz+Ur7dLszrV60ajGU62lzO3Nzlsft9vkcinIv+9M5akjbDJS0iCOxZU4ij9J0t608x+3NiE5ovwvwVSr3tnBXHygH7/18kvd8QYX+OUZu71W9XeCS+5wmmalK5+ahO2T4/7vp5V7YnDEWfF9RJhvmjxygPZL2P49Xl9QF7yCOvyvHRPuqTO2IfSeikAUazhzsz/G5rqbyBM8WIKH4149yc7L+pdTeTv03uoI909y89mxnZjDJ1ju2c9WNHJvKoPpqto/ym8Lm1sEqDdP4S2WHQTfqNpVkIpvdRc6/y7TZEUO17CFmr32ykssor8x5tPndsy1be9H7JaSpe8dlIYgjRomJVlVJfqF8gW/o6C+VkFX10w83fV7Al70ME7fKLZRnJwOpwVxUuCgYc3oMbrHW2ZdytcX3o8alJRxmGVEtaTXpuSo1LJCM2V48BTCpxtCGiRgcPgQUkmUGXHJYsDAdorSmWEsAPa2BrQutbldyWoP//jFjz+9fB/gY+/fLqFzEH74NFaZEIaqbTdcLpxGSIyFz1Km8HYZEO6u6j/Ombs7eP8L8LQkDhf/12YP6BXvO/A/kZc4Nm8PUTvlVPCMM1QO5YzV2PAvM6A+RprPIBpHzf3LmxzHA9xOsX5pc3eQP0n1BVc2ugFNJdTeQmUwDXryBS4VkbeNrsb8fn6iB+ni3nBjenp7WV7g8b+u58YfJHRrQMsjHCKF1Igy8h1yDoIdzFguV0wEk97w304mkF1UJ/yaTcUUq8MW+JZbcUVD7/2YWTXcMs6dQyLPtYJ88bhx0cJrBnXLtXOdsqbbqqA9U4RmBNWO6utsklq4NrE9SWwnomni65r6rOqury7bFSEzF0URgUwmWvtBuzOhMi9kjGEJC0zSiLYAbvTTlokzpz1IiXhwckwpDBVItjtXHY6B7JMSDkP2B3JUjtuIXBPPTqZQQ0pzJAsaiDNKeDCmGwMH9JUks9aymAMRKEwyhBZGrA7zIoxMhSRpAOhjONeb1g9GYuVY7Fyi9TlqyxWWkU+JCWXA03smKJxAQac3Z6DDQqFVMFkJnxUTA3pTJQRhmGMVgubWAoyDtkdA8iW2YwgtdQalXJhQ98VNVdA8mchBNSM0fun6kZj5XetH8MjqKY7lz/dr7rvSgf3pep7ws66mi/TkRvrg07ZCPKiMmT4NHeH2OIxWMD424npWO+7W7a6QWJrOVfZRPoHnuUURB4yW7HC++gNj1ZIdMZZyTfYSnL1bKUkzh4kokYdAkfKXQbsLoKROSrhFZM2Gx2kGjIX81yTHWSpPcSANnM2aNqunBdGU1LlZIRMItUpjbnYmIuNudgguZhJIXorovDoKR/IDni+eLqN6zBf4ToMv2if+LgQ89mMHhdi7s1CDPHnXXZJqmhs1lyrPGSFKkqVpSGpcmGVBAZCiiFLRiGaJH3wkrnIggyg1QixRog1QqxBIBZPgiWmrCJPkiMTnvsh00MrE0ORZLJWMRsgxTBkdxpFlCnbROmvzNw6F4Zcs4bARErSJk/y5ApJcZt+UHbc6DxudL4HBe9xo/O40Xnc6PxVbnSeVTgmgndBc+szSEyQCzISPKNKysTI+Jhj3REvt7tOYvz84wVJT5aoPVPRGxAhcW/coAuMKlia0FomJ53JHFkYcn8i1067nE02GJUX0erlh6kH6k5AUk6IqAUvShKU08WLfde5fmlnD8rYYIIdweysPO/FAQwaeGZWaZfoFVDoo9imcNCvLiko5wlpazWwyJVIy2x9C5LacWKUW608Bss5h7gtSWNUNCFoAYY5Jpm2HjeM1UIpykisjUkH4DprjTBQrB4P37rXh29FZMkpil7ZRcMYRify3a1O3cfDt260VjUevjUevnVduPuWDt/aGwD79adixu677XKnnsYNrLRf0WOMx4VtiVbXFl9iyElKJoNlmFRCG4bMBjlmnYWxVoF1ygdpBl0C42AxZYKqGIF7aRD4kLsFKBsw3NgcJcHuyDxykBui4yitcolZDxF00CgxDFXJGtHxfUPHY8C8C2wt9VT6ur5S5Br3ZiWNChLl06GcEsKNGbLYFR19kUN1SQjnlVFu0I8aM0ByiTIi56585g5x0K1exnkNzEcnvTPkvzmqTY9h1NJ5aY2JOiojSCzZpdF5b+q8+5Myv/kPQvvNjx+3o67x3/ViOt0dD/4lh1+FE1/r9G7xSNqbUfMuphDnTMfluRYWvOdZC8YJpxJGjWybYFNIEjGeg1aMRVm2myELfEuSwSYXMEnmnIDArRPotyQpRAg6heB4CX6Iwultcpb+g2KW8oRgNck/ME5XHrYdZWbRGKlNFC66kDjTcVuSGIy3WQYGQutEohR6m9ywVw9ZDQeBUStrmYhKwSWHr+4mBKQf+Ct5tnQVlzifVpHgwWnBTY6wPej9/gHWy0BIspkte61w/kl+n/92t/HFfnM0g7aan736Z1WnfsgvMHcba3hNavi5Sl5VB4c96XOARWnZVUf4kHhmj5h8xOwbxh733w9PCqyrZXaifI4q5h0FtGerv5qDvSlfrae9FUq9lMrDp9j9jlh/GtuuRs8vFHVh8PyIDe88C29XZyahY9IFFT1z2siyGHuPnN56dLud17tgnm0yOZ7RG6n5/bPZsVsmdT4a683qPFk1i24+g4g/Q43nyIxkBXXCtEZu/V8IO+Xs/g9q/TkSmmwAAA==&quot;"/>
    <we:property name="creatorSessionId" value="&quot;cfe9f257-0c2f-494d-8e9c-af939395dd99&quot;"/>
    <we:property name="creatorTenantId" value="&quot;a8deb100-92cb-4928-9419-b02d9137fc3f&quot;"/>
    <we:property name="creatorUserId" value="&quot;10033FFFAB439A74&quot;"/>
    <we:property name="datasetId" value="&quot;c913aa0e-b577-4bea-aff8-0f95d8aa414e&quot;"/>
    <we:property name="embedUrl" value="&quot;/reportEmbed?reportId=79d34787-6c2b-4b58-837a-d771a99a9e19&amp;config=eyJjbHVzdGVyVXJsIjoiaHR0cHM6Ly9XQUJJLVVLLVNPVVRILXJlZGlyZWN0LmFuYWx5c2lzLndpbmRvd3MubmV0IiwiZW1iZWRGZWF0dXJlcyI6eyJ1c2FnZU1ldHJpY3NWTmV4dCI6dHJ1ZX19&amp;disableSensitivityBanner=true&quot;"/>
    <we:property name="initialStateBookmark" value="&quot;H4sIAAAAAAAAA+1cbW/bNhD+K50+LF/cgqRIkSxQDGlesKGvSIsOwzAUR/LkaJElQ5bbekH++0jJeY9tpU4aOzVgGBZ1Ot4d7567I5UcRy4bDXOYvIUBRs+jl2V5NIDq6AlTUS8qpoPv3r16s33w6vPb7Td7frgc1llZjKLnx1ENVR/rT9loDHlg4Qf//qcXQZ6/h364SiEfYS8aYjUqC8iz/7Al9rfqaownvQi/DfOygsDyQw01BrZfPLm/9nPTZ7GfEWydfcEPaOt29ACHZVVPr7kQhIgUMNE2TSlYnhL/zKi924i5mD5M2gi2UxY1ZIUXIIyBAHApeCKlEkiQUVRhPM3yekpiJnvfhpXX+/jUXvvNTZoyxYFxlE5Y6zgh0nmx6skw0Ox4TftllVnI/WDLLnD7dKo560X7VTlo+E4Xp/aUe0Wd1ZNwUUExgkah33bRjPsvgj1/3fV8t1PP7AUjjD4l4fPr9jA7wskLoTQB4rgmksScckG4oU5aaakJy/2xEY2c+AX88xArbOb29nBZa/bj6I/mO+iLo1Fr3IYkHw+u3AlXH8pxZfEA0/OLRosTv+rvq9L7RKOJgxqeNWY5CVN/gnzc+JHn/DrzmngLBcOEYU+9tVva8QCLeqshn0H0bogFuobknxP/1frZBdk6yXx/xp5jgl50WH7dqdDzdtFzetI7PvWZbfcFCovBiy4rs93vV9iH01XaW3VN/Rd+9hq65u7+uJjGtbiqPWlWbpQV/XyKG+eB2nprZKEKBinNvz66Q0D6B8rKYfVy0jjnbladwoYPqb3HajdvKD9ETJqkRmvPShJqAuSIjnBlWOpRykiqNBhFtSMON3C1PFy9zoqjDQ6tpqYbHLonHGKInGsKiUm40r5skoR0xKGUMk4lSKWcVko6yxK6waHlcehPNCM/vIGi1dR0A0X3VRJp9C0cSxEttZBYxYmdDUUbt9q4VbcMR4QCz8AIQOJioqk0HTNcbKViKQgaa+K90nGjN5X2j9oY2C+rr96P59KclewddhdmkbyvsgWSHHjvmkvwwUKxaJrHk9VJyOqXK0FJrI5Tpn1Li9ZSkTT7emsdJ2/L+vpS3EvwvCmL+vDJXwjVk0b7LiFUjPP81JNW35eua3iDRz22hH4WO0vm8kaznUOo6o4pnV5N6atlnOvOEPy9PTfwZP9eOAyYIseke5Q9oBYhFHuR0zKVcZI4RlWiGRPMJguL2MsIucqRvCArPLYYtjAYQtYvPmd3UZYPM7xNHK99aT7XeusY9JfK3CbcqfZ0xni2HDkm1vcYnZsLYDIlIhYxCpIIy5lc+6Jp01xsmou7bi40B2O1FuB5p4IrKly87nGyaS42zcUqNBejGuwRum3/yKbDWHkt2pIjtb7UiC2hFhjToI3tvJ9JQTGNLhXKGf/Lf+OS+5n2IpTuTOu937qoq4R5WKi082vW4mHQ8tY27KLEbECc13n+nnlVK3s4eY1fML+uwNn967dOBfoEVda+Lzi1+gOG1tRjz0SKFp0lXNAvClM/OR8It6dWaeP058g6OIAsv4O0Y6D6qRrhGXa7j6x0L/jRJp6YmNQyJcElJJzVcmP4Y9vasuW4qKvJDeG80KkHMLzqz+tWclwxwXRHM4WUW8OZ4kogJcLJrm8qCmJjrk0cJzKmxFpiQN1lvRFeALf1WpcbpY+0YtJtZ2PuFsDTrTssQm5p2Pma3TqSajA57n373uzwkLq2rxxoRpzA4O3CJJIoZ2nXkAGGVgviQCRMKcK4ZEvudjy2kEmzalR33suYHzS/rFjQXNRt9qt0d5dT70Lm8+Lme5qMHy8v2CbDfR5AAX0fPusj+WxIXUGJ931bPGM/7vsSQOBjCWOUxFQT6sHRcEKoDk/P5dYWTC/Hdd00fVdY+nomTSDxiKsUjRW6JLFLskQWK2XROkKINTYRkoslWYLTkhunnReQGApOIi7JkjuVpBKtoiYhGmIVJ2pJlowrblJOZcwlVch4zOSSLFNHDbNSC6YS6ZsP5siyy0MAU0UdxkwoERvjuMDH1sdc3sm47a5wnlkPjBcNFw2w6jdW6mPRplFvm2E7a4ajc/td/rXaxzA7AVCrbHT16lVWuEbk15jWnVd4wQnm5SU5yPqHDesbypJAWWcD3PI6k6ckfkrkR0KeN59QsLRlZlP9BM43LMWohqrenf6JLjau/H0z9aJB6RZx2XqJ9VfE4ly2dT05uLZQM7dozsrOlVeh7eKBC66Ik5ppYWWSeCRd/HL9+oDe4kPA5VBvRpx1CY5d/4Qrv16KjvVyqZtPohq3uslW5bgeDcHieyjwBpt5W0HhwqLMtVvz7whaCPLLlPmCcMEDQecL4Pg/ocgJPDBBAAA=&quot;"/>
    <we:property name="isFiltersActionButtonVisible" value="true"/>
    <we:property name="isVisualContainerHeaderHidden" value="false"/>
    <we:property name="pageDisplayName" value="&quot;Country/City Analysis&quot;"/>
    <we:property name="pageName" value="&quot;ReportSection6b527cde9778e17117da&quot;"/>
    <we:property name="pptInsertionSessionID" value="&quot;19A3A030-F32F-417E-95B7-70391CBADA0C&quot;"/>
    <we:property name="reportEmbeddedTime" value="&quot;2024-06-26T18:21:33.652Z&quot;"/>
    <we:property name="reportName" value="&quot;intelligentassetmanagement&quot;"/>
    <we:property name="reportState" value="&quot;CONNECTED&quot;"/>
    <we:property name="reportUrl" value="&quot;/groups/me/reports/79d34787-6c2b-4b58-837a-d771a99a9e19/ReportSection6b527cde9778e17117da?experience=power-bi&amp;pbi_source=storytelling_addin&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140302</TotalTime>
  <Words>1205</Words>
  <Application>Microsoft Office PowerPoint</Application>
  <PresentationFormat>Custom</PresentationFormat>
  <Paragraphs>484</Paragraphs>
  <Slides>43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-apple-system</vt:lpstr>
      <vt:lpstr>Arial</vt:lpstr>
      <vt:lpstr>Calibri</vt:lpstr>
      <vt:lpstr>Helvetica Light</vt:lpstr>
      <vt:lpstr>Helvetica Neue</vt:lpstr>
      <vt:lpstr>Lato</vt:lpstr>
      <vt:lpstr>Lato Light</vt:lpstr>
      <vt:lpstr>myriad-pro</vt:lpstr>
      <vt:lpstr>Open Sans</vt:lpstr>
      <vt:lpstr>Poppins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Das</dc:creator>
  <cp:lastModifiedBy>Paul Das</cp:lastModifiedBy>
  <cp:revision>643</cp:revision>
  <dcterms:modified xsi:type="dcterms:W3CDTF">2024-06-29T06:04:43Z</dcterms:modified>
</cp:coreProperties>
</file>